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 id="2147483664" r:id="rId5"/>
  </p:sldMasterIdLst>
  <p:notesMasterIdLst>
    <p:notesMasterId r:id="rId44"/>
  </p:notesMasterIdLst>
  <p:sldIdLst>
    <p:sldId id="256" r:id="rId6"/>
    <p:sldId id="305" r:id="rId7"/>
    <p:sldId id="258" r:id="rId8"/>
    <p:sldId id="259" r:id="rId9"/>
    <p:sldId id="306" r:id="rId10"/>
    <p:sldId id="332" r:id="rId11"/>
    <p:sldId id="335" r:id="rId12"/>
    <p:sldId id="336" r:id="rId13"/>
    <p:sldId id="366" r:id="rId14"/>
    <p:sldId id="338" r:id="rId15"/>
    <p:sldId id="370" r:id="rId16"/>
    <p:sldId id="339" r:id="rId17"/>
    <p:sldId id="340" r:id="rId18"/>
    <p:sldId id="341" r:id="rId19"/>
    <p:sldId id="346" r:id="rId20"/>
    <p:sldId id="371" r:id="rId21"/>
    <p:sldId id="347" r:id="rId22"/>
    <p:sldId id="349" r:id="rId23"/>
    <p:sldId id="350" r:id="rId24"/>
    <p:sldId id="362" r:id="rId25"/>
    <p:sldId id="363" r:id="rId26"/>
    <p:sldId id="351" r:id="rId27"/>
    <p:sldId id="352" r:id="rId28"/>
    <p:sldId id="353" r:id="rId29"/>
    <p:sldId id="354" r:id="rId30"/>
    <p:sldId id="355" r:id="rId31"/>
    <p:sldId id="356" r:id="rId32"/>
    <p:sldId id="357" r:id="rId33"/>
    <p:sldId id="358" r:id="rId34"/>
    <p:sldId id="359" r:id="rId35"/>
    <p:sldId id="364" r:id="rId36"/>
    <p:sldId id="360" r:id="rId37"/>
    <p:sldId id="361" r:id="rId38"/>
    <p:sldId id="365" r:id="rId39"/>
    <p:sldId id="369" r:id="rId40"/>
    <p:sldId id="372" r:id="rId41"/>
    <p:sldId id="368" r:id="rId42"/>
    <p:sldId id="319" r:id="rId43"/>
  </p:sldIdLst>
  <p:sldSz cx="9144000" cy="5143500" type="screen16x9"/>
  <p:notesSz cx="6858000" cy="9144000"/>
  <p:embeddedFontLst>
    <p:embeddedFont>
      <p:font typeface="Barlow Semi Condensed" panose="00000506000000000000" pitchFamily="2" charset="0"/>
      <p:regular r:id="rId45"/>
      <p:bold r:id="rId46"/>
      <p:italic r:id="rId47"/>
      <p:boldItalic r:id="rId48"/>
    </p:embeddedFont>
    <p:embeddedFont>
      <p:font typeface="Barlow Semi Condensed Medium" panose="00000606000000000000" pitchFamily="2" charset="0"/>
      <p:regular r:id="rId49"/>
      <p:italic r:id="rId50"/>
    </p:embeddedFont>
    <p:embeddedFont>
      <p:font typeface="Calibri" panose="020F0502020204030204" pitchFamily="34" charset="0"/>
      <p:regular r:id="rId51"/>
      <p:bold r:id="rId52"/>
      <p:italic r:id="rId53"/>
      <p:boldItalic r:id="rId54"/>
    </p:embeddedFont>
    <p:embeddedFont>
      <p:font typeface="Fjalla One" panose="02000506040000020004" pitchFamily="2" charset="0"/>
      <p:regular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B37A0-3644-419D-8310-1F057E2CB7C2}" v="3" dt="2023-06-27T05:00:51.10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p:cViewPr varScale="1">
        <p:scale>
          <a:sx n="104" d="100"/>
          <a:sy n="104"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Văn Thời" userId="S::20521977@ms.uit.edu.vn::b9dc5007-9448-4efe-853d-cb4a035cbdfc" providerId="AD" clId="Web-{270B37A0-3644-419D-8310-1F057E2CB7C2}"/>
    <pc:docChg chg="modSld">
      <pc:chgData name="Phạm Văn Thời" userId="S::20521977@ms.uit.edu.vn::b9dc5007-9448-4efe-853d-cb4a035cbdfc" providerId="AD" clId="Web-{270B37A0-3644-419D-8310-1F057E2CB7C2}" dt="2023-06-27T05:00:49.497" v="1" actId="1076"/>
      <pc:docMkLst>
        <pc:docMk/>
      </pc:docMkLst>
      <pc:sldChg chg="modSp">
        <pc:chgData name="Phạm Văn Thời" userId="S::20521977@ms.uit.edu.vn::b9dc5007-9448-4efe-853d-cb4a035cbdfc" providerId="AD" clId="Web-{270B37A0-3644-419D-8310-1F057E2CB7C2}" dt="2023-06-27T05:00:49.497" v="1" actId="1076"/>
        <pc:sldMkLst>
          <pc:docMk/>
          <pc:sldMk cId="0" sldId="256"/>
        </pc:sldMkLst>
        <pc:spChg chg="mod">
          <ac:chgData name="Phạm Văn Thời" userId="S::20521977@ms.uit.edu.vn::b9dc5007-9448-4efe-853d-cb4a035cbdfc" providerId="AD" clId="Web-{270B37A0-3644-419D-8310-1F057E2CB7C2}" dt="2023-06-27T05:00:49.497" v="1" actId="1076"/>
          <ac:spMkLst>
            <pc:docMk/>
            <pc:sldMk cId="0" sldId="256"/>
            <ac:spMk id="188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19957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996720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426586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494837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714224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17073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72549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14089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0154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477678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245777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906407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061303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215724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805549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976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161567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518056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817607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155805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8192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090066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914551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727729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8714a43093_3_1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8714a43093_3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Một kế hoạch ứng phó sự cố hiệu quả có thể giúp các nhóm an ninh mạng phát hiện và ngăn chặn các mối đe dọa trên mạng, đồng thời khôi phục các hệ thống bị ảnh hưởng nhanh hơn, đồng thời giảm doanh thu bị mất, tiền phạt theo quy định và các chi phí khác liên quan đến các mối đe dọa này. Báo cáo Chi phí Vi phạm Dữ liệu năm 2022 của IBM cho thấy các tổ chức có nhóm ứng phó sự cố và các kế hoạch ứng phó sự cố được kiểm tra thường xuyên có chi phí vi phạm dữ liệu trung bình thấp hơn 2,66 triệu USD so với các tổ chức không có nhóm ứng phó sự cố và IRP.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300360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algn="r" rtl="0">
              <a:lnSpc>
                <a:spcPct val="100000"/>
              </a:lnSpc>
              <a:spcBef>
                <a:spcPts val="0"/>
              </a:spcBef>
              <a:spcAft>
                <a:spcPts val="0"/>
              </a:spcAft>
              <a:buClr>
                <a:schemeClr val="accent1"/>
              </a:buClr>
              <a:buSzPts val="2800"/>
              <a:buFont typeface="Barlow Semi Condensed Medium" panose="00000606000000000000"/>
              <a:buNone/>
              <a:defRPr sz="2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panose="00000606000000000000"/>
              <a:buAutoNum type="arabicPeriod"/>
              <a:defRPr sz="12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04800" rtl="0">
              <a:spcBef>
                <a:spcPts val="0"/>
              </a:spcBef>
              <a:spcAft>
                <a:spcPts val="0"/>
              </a:spcAft>
              <a:buClr>
                <a:srgbClr val="434343"/>
              </a:buClr>
              <a:buSzPts val="1200"/>
              <a:buFont typeface="Roboto Condensed Light" panose="02000000000000000000"/>
              <a:buAutoNum type="arabi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04800" rtl="0">
              <a:spcBef>
                <a:spcPts val="0"/>
              </a:spcBef>
              <a:spcAft>
                <a:spcPts val="0"/>
              </a:spcAft>
              <a:buClr>
                <a:srgbClr val="434343"/>
              </a:buClr>
              <a:buSzPts val="1200"/>
              <a:buFont typeface="Roboto Condensed Light" panose="02000000000000000000"/>
              <a:buAutoNum type="alpha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04800" rtl="0">
              <a:spcBef>
                <a:spcPts val="0"/>
              </a:spcBef>
              <a:spcAft>
                <a:spcPts val="0"/>
              </a:spcAft>
              <a:buClr>
                <a:srgbClr val="434343"/>
              </a:buClr>
              <a:buSzPts val="1200"/>
              <a:buFont typeface="Roboto Condensed Light" panose="02000000000000000000"/>
              <a:buAutoNum type="romanLcPeriod"/>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lgn="ctr"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1"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6/26/2023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6/26/2023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6/26/2023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6/26/2023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6/26/2023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L="914400" lvl="1"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L="1371600" lvl="2"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L="1828800" lvl="3"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L="2286000" lvl="4"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L="2743200" lvl="5"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L="3200400" lvl="6"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L="3657600" lvl="7"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L="4114800" lvl="8" indent="-317500">
              <a:spcBef>
                <a:spcPts val="0"/>
              </a:spcBef>
              <a:spcAft>
                <a:spcPts val="0"/>
              </a:spcAft>
              <a:buClr>
                <a:schemeClr val="accent5"/>
              </a:buClr>
              <a:buSzPts val="1400"/>
              <a:buFont typeface="Barlow Semi Condensed" panose="00000506000000000000"/>
              <a:buChar char="■"/>
              <a:defRPr>
                <a:solidFill>
                  <a:schemeClr val="accent5"/>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panose="00000506000000000000"/>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1pPr>
            <a:lvl2pPr lvl="1"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2pPr>
            <a:lvl3pPr lvl="2"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3pPr>
            <a:lvl4pPr lvl="3"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4pPr>
            <a:lvl5pPr lvl="4"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5pPr>
            <a:lvl6pPr lvl="5"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6pPr>
            <a:lvl7pPr lvl="6"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7pPr>
            <a:lvl8pPr lvl="7"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8pPr>
            <a:lvl9pPr lvl="8" rtl="0">
              <a:spcBef>
                <a:spcPts val="0"/>
              </a:spcBef>
              <a:spcAft>
                <a:spcPts val="0"/>
              </a:spcAft>
              <a:buClr>
                <a:schemeClr val="dk2"/>
              </a:buClr>
              <a:buSzPts val="2800"/>
              <a:buFont typeface="Fjalla One" panose="02000506040000020004"/>
              <a:buNone/>
              <a:defRPr sz="2800">
                <a:solidFill>
                  <a:schemeClr val="dk2"/>
                </a:solidFill>
                <a:latin typeface="Fjalla One" panose="02000506040000020004"/>
                <a:ea typeface="Fjalla One" panose="02000506040000020004"/>
                <a:cs typeface="Fjalla One" panose="02000506040000020004"/>
                <a:sym typeface="Fjalla One" panose="020005060400000200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3A1C593-65D0-4073-BCC9-577B9352EA97}" type="datetimeFigureOut">
              <a:rPr lang="en-US" smtClean="0"/>
              <a:t>6/26/2023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311727" y="1701477"/>
            <a:ext cx="8520546" cy="1740545"/>
          </a:xfrm>
          <a:prstGeom prst="rect">
            <a:avLst/>
          </a:prstGeom>
          <a:noFill/>
          <a:ln>
            <a:noFill/>
          </a:ln>
        </p:spPr>
        <p:txBody>
          <a:bodyPr spcFirstLastPara="1" wrap="square" lIns="91425" tIns="91425" rIns="91425" bIns="91425" anchor="b" anchorCtr="0">
            <a:noAutofit/>
          </a:bodyPr>
          <a:lstStyle/>
          <a:p>
            <a:pPr algn="ctr"/>
            <a:r>
              <a:rPr lang="en-US" sz="4000" b="1" dirty="0">
                <a:ln w="13462">
                  <a:solidFill>
                    <a:schemeClr val="bg1"/>
                  </a:solidFill>
                  <a:prstDash val="solid"/>
                </a:ln>
                <a:solidFill>
                  <a:schemeClr val="accent2">
                    <a:lumMod val="75000"/>
                  </a:schemeClr>
                </a:solidFill>
                <a:effectLst>
                  <a:outerShdw dist="38100" dir="2700000" algn="bl" rotWithShape="0">
                    <a:schemeClr val="accent5"/>
                  </a:outerShdw>
                </a:effectLst>
              </a:rPr>
              <a:t>SECURITY INCIDENT RESPONSE PLATFORM</a:t>
            </a:r>
            <a:br>
              <a:rPr lang="en-US" sz="4000" b="1" dirty="0">
                <a:ln w="13462">
                  <a:solidFill>
                    <a:schemeClr val="bg1"/>
                  </a:solidFill>
                  <a:prstDash val="solid"/>
                </a:ln>
                <a:solidFill>
                  <a:schemeClr val="accent2">
                    <a:lumMod val="75000"/>
                  </a:schemeClr>
                </a:solidFill>
                <a:effectLst>
                  <a:outerShdw dist="38100" dir="2700000" algn="bl" rotWithShape="0">
                    <a:schemeClr val="accent5"/>
                  </a:outerShdw>
                </a:effectLst>
              </a:rPr>
            </a:br>
            <a:r>
              <a:rPr lang="en-US" sz="4000" b="1" dirty="0">
                <a:ln w="13462">
                  <a:solidFill>
                    <a:schemeClr val="bg1"/>
                  </a:solidFill>
                  <a:prstDash val="solid"/>
                </a:ln>
                <a:solidFill>
                  <a:schemeClr val="accent2">
                    <a:lumMod val="75000"/>
                  </a:schemeClr>
                </a:solidFill>
                <a:effectLst>
                  <a:outerShdw dist="38100" dir="2700000" algn="bl" rotWithShape="0">
                    <a:schemeClr val="accent5"/>
                  </a:outerShdw>
                </a:effectLst>
              </a:rPr>
              <a:t>(</a:t>
            </a:r>
            <a:r>
              <a:rPr lang="en-US" sz="4000" b="1" dirty="0" err="1">
                <a:ln w="13462">
                  <a:solidFill>
                    <a:schemeClr val="bg1"/>
                  </a:solidFill>
                  <a:prstDash val="solid"/>
                </a:ln>
                <a:solidFill>
                  <a:schemeClr val="accent2">
                    <a:lumMod val="75000"/>
                  </a:schemeClr>
                </a:solidFill>
                <a:effectLst>
                  <a:outerShdw dist="38100" dir="2700000" algn="bl" rotWithShape="0">
                    <a:schemeClr val="accent5"/>
                  </a:outerShdw>
                </a:effectLst>
              </a:rPr>
              <a:t>TheHive</a:t>
            </a:r>
            <a:r>
              <a:rPr lang="en-US" sz="4000" b="1" dirty="0">
                <a:ln w="13462">
                  <a:solidFill>
                    <a:schemeClr val="bg1"/>
                  </a:solidFill>
                  <a:prstDash val="solid"/>
                </a:ln>
                <a:solidFill>
                  <a:schemeClr val="accent2">
                    <a:lumMod val="75000"/>
                  </a:schemeClr>
                </a:solidFill>
                <a:effectLst>
                  <a:outerShdw dist="38100" dir="2700000" algn="bl" rotWithShape="0">
                    <a:schemeClr val="accent5"/>
                  </a:outerShdw>
                </a:effectLst>
              </a:rPr>
              <a:t>)</a:t>
            </a:r>
          </a:p>
        </p:txBody>
      </p:sp>
      <p:sp>
        <p:nvSpPr>
          <p:cNvPr id="1885" name="Google Shape;1885;p35"/>
          <p:cNvSpPr txBox="1">
            <a:spLocks noGrp="1"/>
          </p:cNvSpPr>
          <p:nvPr>
            <p:ph type="subTitle" idx="1"/>
          </p:nvPr>
        </p:nvSpPr>
        <p:spPr>
          <a:xfrm>
            <a:off x="6928" y="705612"/>
            <a:ext cx="9143999" cy="7949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5500" b="1">
                <a:ln w="13462">
                  <a:solidFill>
                    <a:schemeClr val="bg1"/>
                  </a:solidFill>
                  <a:prstDash val="solid"/>
                </a:ln>
                <a:solidFill>
                  <a:schemeClr val="tx1">
                    <a:lumMod val="85000"/>
                    <a:lumOff val="15000"/>
                  </a:schemeClr>
                </a:solidFill>
                <a:effectLst>
                  <a:outerShdw dist="38100" dir="2700000" algn="bl" rotWithShape="0">
                    <a:schemeClr val="accent5"/>
                  </a:outerShdw>
                </a:effectLst>
              </a:rPr>
              <a:t>FINAL REPORT</a:t>
            </a:r>
          </a:p>
        </p:txBody>
      </p:sp>
      <p:sp>
        <p:nvSpPr>
          <p:cNvPr id="4" name="Google Shape;1885;p35"/>
          <p:cNvSpPr txBox="1"/>
          <p:nvPr/>
        </p:nvSpPr>
        <p:spPr>
          <a:xfrm>
            <a:off x="0" y="3796064"/>
            <a:ext cx="9143999" cy="13474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r" rtl="0">
              <a:lnSpc>
                <a:spcPct val="100000"/>
              </a:lnSpc>
              <a:spcBef>
                <a:spcPts val="0"/>
              </a:spcBef>
              <a:spcAft>
                <a:spcPts val="0"/>
              </a:spcAft>
              <a:buClr>
                <a:schemeClr val="accent1"/>
              </a:buClr>
              <a:buSzPts val="2800"/>
              <a:buFont typeface="Barlow Semi Condensed Medium" panose="00000606000000000000"/>
              <a:buNone/>
              <a:defRPr sz="2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lvl="1" algn="l">
              <a:buClr>
                <a:schemeClr val="dk1"/>
              </a:buClr>
              <a:buSzPts val="1100"/>
            </a:pPr>
            <a:r>
              <a:rPr lang="vi-VN" sz="2400" dirty="0">
                <a:ln w="0"/>
                <a:solidFill>
                  <a:schemeClr val="tx1"/>
                </a:solidFill>
                <a:effectLst>
                  <a:outerShdw blurRad="38100" dist="19050" dir="2700000" algn="tl" rotWithShape="0">
                    <a:schemeClr val="dk1">
                      <a:alpha val="40000"/>
                    </a:schemeClr>
                  </a:outerShdw>
                </a:effectLst>
              </a:rPr>
              <a:t>Lecturer</a:t>
            </a:r>
            <a:r>
              <a:rPr lang="en-US" sz="2400" dirty="0">
                <a:ln w="0"/>
                <a:solidFill>
                  <a:schemeClr val="tx1"/>
                </a:solidFill>
                <a:effectLst>
                  <a:outerShdw blurRad="38100" dist="19050" dir="2700000" algn="tl" rotWithShape="0">
                    <a:schemeClr val="dk1">
                      <a:alpha val="40000"/>
                    </a:schemeClr>
                  </a:outerShdw>
                </a:effectLst>
              </a:rPr>
              <a:t>: </a:t>
            </a:r>
            <a:r>
              <a:rPr lang="vi-VN" sz="2400" dirty="0">
                <a:ln w="0"/>
                <a:solidFill>
                  <a:schemeClr val="tx1"/>
                </a:solidFill>
                <a:effectLst>
                  <a:outerShdw blurRad="38100" dist="19050" dir="2700000" algn="tl" rotWithShape="0">
                    <a:schemeClr val="dk1">
                      <a:alpha val="40000"/>
                    </a:schemeClr>
                  </a:outerShdw>
                </a:effectLst>
              </a:rPr>
              <a:t>Nguyễ</a:t>
            </a:r>
            <a:r>
              <a:rPr lang="en-US" sz="2400" dirty="0">
                <a:ln w="0"/>
                <a:solidFill>
                  <a:schemeClr val="tx1"/>
                </a:solidFill>
                <a:effectLst>
                  <a:outerShdw blurRad="38100" dist="19050" dir="2700000" algn="tl" rotWithShape="0">
                    <a:schemeClr val="dk1">
                      <a:alpha val="40000"/>
                    </a:schemeClr>
                  </a:outerShdw>
                </a:effectLst>
              </a:rPr>
              <a:t>n Duy</a:t>
            </a:r>
          </a:p>
          <a:p>
            <a:pPr lvl="1" algn="l">
              <a:buClr>
                <a:schemeClr val="dk1"/>
              </a:buClr>
              <a:buSzPts val="1100"/>
            </a:pPr>
            <a:r>
              <a:rPr lang="vi-VN" sz="2400" dirty="0">
                <a:ln w="0"/>
                <a:solidFill>
                  <a:schemeClr val="tx1"/>
                </a:solidFill>
                <a:effectLst>
                  <a:outerShdw blurRad="38100" dist="19050" dir="2700000" algn="tl" rotWithShape="0">
                    <a:schemeClr val="dk1">
                      <a:alpha val="40000"/>
                    </a:schemeClr>
                  </a:outerShdw>
                </a:effectLst>
              </a:rPr>
              <a:t>Group: 3</a:t>
            </a:r>
          </a:p>
          <a:p>
            <a:pPr lvl="1" algn="l">
              <a:buClr>
                <a:schemeClr val="dk1"/>
              </a:buClr>
              <a:buSzPts val="1100"/>
            </a:pPr>
            <a:r>
              <a:rPr lang="en-US" sz="2400" dirty="0">
                <a:ln w="0"/>
                <a:solidFill>
                  <a:schemeClr val="tx1"/>
                </a:solidFill>
                <a:effectLst>
                  <a:outerShdw blurRad="38100" dist="19050" dir="2700000" algn="tl" rotWithShape="0">
                    <a:schemeClr val="dk1">
                      <a:alpha val="40000"/>
                    </a:schemeClr>
                  </a:outerShdw>
                </a:effectLst>
              </a:rPr>
              <a:t>Subject: Advanced Network Security </a:t>
            </a:r>
          </a:p>
        </p:txBody>
      </p:sp>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alt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Feature </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 </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883971" y="895714"/>
            <a:ext cx="3739648" cy="372790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l" rtl="0">
              <a:lnSpc>
                <a:spcPct val="150000"/>
              </a:lnSpc>
              <a:spcBef>
                <a:spcPts val="0"/>
              </a:spcBef>
              <a:spcAft>
                <a:spcPts val="0"/>
              </a:spcAft>
              <a:buFont typeface="Wingdings" panose="05000000000000000000" charset="0"/>
              <a:buChar char="o"/>
            </a:pPr>
            <a:r>
              <a:rPr lang="en-US" altLang="vi-VN" sz="2200" dirty="0"/>
              <a:t>Alert management</a:t>
            </a:r>
          </a:p>
          <a:p>
            <a:pPr marL="342900" lvl="0" indent="-342900" algn="l" rtl="0">
              <a:lnSpc>
                <a:spcPct val="150000"/>
              </a:lnSpc>
              <a:spcBef>
                <a:spcPts val="0"/>
              </a:spcBef>
              <a:spcAft>
                <a:spcPts val="0"/>
              </a:spcAft>
              <a:buFont typeface="Wingdings" panose="05000000000000000000" charset="0"/>
              <a:buChar char="o"/>
            </a:pPr>
            <a:r>
              <a:rPr lang="en-US" altLang="vi-VN" sz="2200" dirty="0"/>
              <a:t>Case management</a:t>
            </a:r>
          </a:p>
          <a:p>
            <a:pPr marL="342900" lvl="0" indent="-342900" algn="l" rtl="0">
              <a:lnSpc>
                <a:spcPct val="150000"/>
              </a:lnSpc>
              <a:spcBef>
                <a:spcPts val="0"/>
              </a:spcBef>
              <a:spcAft>
                <a:spcPts val="0"/>
              </a:spcAft>
              <a:buFont typeface="Wingdings" panose="05000000000000000000" charset="0"/>
              <a:buChar char="o"/>
            </a:pPr>
            <a:r>
              <a:rPr lang="en-US" altLang="vi-VN" sz="2200" dirty="0"/>
              <a:t>Multi Tenant Environments</a:t>
            </a:r>
          </a:p>
          <a:p>
            <a:pPr marL="342900" lvl="0" indent="-342900" algn="l" rtl="0">
              <a:lnSpc>
                <a:spcPct val="150000"/>
              </a:lnSpc>
              <a:spcBef>
                <a:spcPts val="0"/>
              </a:spcBef>
              <a:spcAft>
                <a:spcPts val="0"/>
              </a:spcAft>
              <a:buFont typeface="Wingdings" panose="05000000000000000000" charset="0"/>
              <a:buChar char="o"/>
            </a:pPr>
            <a:r>
              <a:rPr lang="en-US" altLang="vi-VN" sz="2200" dirty="0"/>
              <a:t>Advanced User management</a:t>
            </a:r>
          </a:p>
          <a:p>
            <a:pPr marL="342900" lvl="0" indent="-342900" algn="l" rtl="0">
              <a:lnSpc>
                <a:spcPct val="150000"/>
              </a:lnSpc>
              <a:spcBef>
                <a:spcPts val="0"/>
              </a:spcBef>
              <a:spcAft>
                <a:spcPts val="0"/>
              </a:spcAft>
              <a:buFont typeface="Wingdings" panose="05000000000000000000" charset="0"/>
              <a:buChar char="o"/>
            </a:pPr>
            <a:r>
              <a:rPr lang="en-US" altLang="vi-VN" sz="2200" dirty="0"/>
              <a:t>Notifications Framework</a:t>
            </a:r>
          </a:p>
        </p:txBody>
      </p:sp>
      <p:sp>
        <p:nvSpPr>
          <p:cNvPr id="3" name="Google Shape;2178;p39">
            <a:extLst>
              <a:ext uri="{FF2B5EF4-FFF2-40B4-BE49-F238E27FC236}">
                <a16:creationId xmlns:a16="http://schemas.microsoft.com/office/drawing/2014/main" id="{C97709D4-E0DB-794E-00EE-E8E43A5D413F}"/>
              </a:ext>
            </a:extLst>
          </p:cNvPr>
          <p:cNvSpPr txBox="1">
            <a:spLocks noGrp="1"/>
          </p:cNvSpPr>
          <p:nvPr/>
        </p:nvSpPr>
        <p:spPr>
          <a:xfrm>
            <a:off x="4810073" y="895714"/>
            <a:ext cx="3449955" cy="37795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l" rtl="0">
              <a:lnSpc>
                <a:spcPct val="150000"/>
              </a:lnSpc>
              <a:spcBef>
                <a:spcPts val="0"/>
              </a:spcBef>
              <a:spcAft>
                <a:spcPts val="0"/>
              </a:spcAft>
              <a:buFont typeface="Wingdings" panose="05000000000000000000" charset="0"/>
              <a:buChar char="o"/>
            </a:pPr>
            <a:r>
              <a:rPr lang="en-US" altLang="vi-VN" sz="2200" dirty="0"/>
              <a:t>Metrics and dashboards</a:t>
            </a:r>
          </a:p>
          <a:p>
            <a:pPr marL="342900" lvl="0" indent="-342900" algn="l" rtl="0">
              <a:lnSpc>
                <a:spcPct val="150000"/>
              </a:lnSpc>
              <a:spcBef>
                <a:spcPts val="0"/>
              </a:spcBef>
              <a:spcAft>
                <a:spcPts val="0"/>
              </a:spcAft>
              <a:buFont typeface="Wingdings" panose="05000000000000000000" charset="0"/>
              <a:buChar char="o"/>
            </a:pPr>
            <a:r>
              <a:rPr lang="en-US" altLang="vi-VN" sz="2200" dirty="0"/>
              <a:t>Comprehensive APIs</a:t>
            </a:r>
          </a:p>
          <a:p>
            <a:pPr marL="342900" lvl="0" indent="-342900" algn="l" rtl="0">
              <a:lnSpc>
                <a:spcPct val="150000"/>
              </a:lnSpc>
              <a:spcBef>
                <a:spcPts val="0"/>
              </a:spcBef>
              <a:spcAft>
                <a:spcPts val="0"/>
              </a:spcAft>
              <a:buFont typeface="Wingdings" panose="05000000000000000000" charset="0"/>
              <a:buChar char="o"/>
            </a:pPr>
            <a:r>
              <a:rPr lang="vi-VN" altLang="vi-VN" sz="2200" dirty="0"/>
              <a:t>MITRE ATT&amp;CK</a:t>
            </a:r>
            <a:r>
              <a:rPr lang="en-US" altLang="vi-VN" sz="2200" dirty="0"/>
              <a:t> Integration</a:t>
            </a:r>
          </a:p>
          <a:p>
            <a:pPr marL="342900" lvl="0" indent="-342900" algn="l" rtl="0">
              <a:lnSpc>
                <a:spcPct val="150000"/>
              </a:lnSpc>
              <a:spcBef>
                <a:spcPts val="0"/>
              </a:spcBef>
              <a:spcAft>
                <a:spcPts val="0"/>
              </a:spcAft>
              <a:buFont typeface="Wingdings" panose="05000000000000000000" charset="0"/>
              <a:buChar char="o"/>
            </a:pPr>
            <a:r>
              <a:rPr lang="en-US" altLang="vi-VN" sz="2200" dirty="0"/>
              <a:t>MISP Integration</a:t>
            </a:r>
            <a:endParaRPr lang="vi-VN" altLang="vi-VN" sz="2200" dirty="0"/>
          </a:p>
          <a:p>
            <a:pPr lvl="0" algn="just" rtl="0">
              <a:lnSpc>
                <a:spcPct val="150000"/>
              </a:lnSpc>
              <a:spcBef>
                <a:spcPts val="0"/>
              </a:spcBef>
              <a:spcAft>
                <a:spcPts val="0"/>
              </a:spcAft>
            </a:pPr>
            <a:endParaRPr lang="en-US" altLang="vi-VN" sz="2200" dirty="0"/>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vi-VN" alt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Architecture</a:t>
            </a:r>
            <a:r>
              <a:rPr lang="en-US" alt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 </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 </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pic>
        <p:nvPicPr>
          <p:cNvPr id="9" name="Picture 8">
            <a:extLst>
              <a:ext uri="{FF2B5EF4-FFF2-40B4-BE49-F238E27FC236}">
                <a16:creationId xmlns:a16="http://schemas.microsoft.com/office/drawing/2014/main" id="{F386676C-478C-AD7F-9D48-2F32A502DF89}"/>
              </a:ext>
            </a:extLst>
          </p:cNvPr>
          <p:cNvPicPr>
            <a:picLocks noChangeAspect="1"/>
          </p:cNvPicPr>
          <p:nvPr/>
        </p:nvPicPr>
        <p:blipFill>
          <a:blip r:embed="rId3"/>
          <a:stretch>
            <a:fillRect/>
          </a:stretch>
        </p:blipFill>
        <p:spPr>
          <a:xfrm>
            <a:off x="1211117" y="1093189"/>
            <a:ext cx="6721422" cy="3650296"/>
          </a:xfrm>
          <a:prstGeom prst="rect">
            <a:avLst/>
          </a:prstGeom>
        </p:spPr>
      </p:pic>
    </p:spTree>
    <p:extLst>
      <p:ext uri="{BB962C8B-B14F-4D97-AF65-F5344CB8AC3E}">
        <p14:creationId xmlns:p14="http://schemas.microsoft.com/office/powerpoint/2010/main" val="1011418527"/>
      </p:ext>
    </p:extLst>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199515" y="2376170"/>
            <a:ext cx="6511290" cy="804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Deployment</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alt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Topology</a:t>
            </a: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 </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2115461" y="1808256"/>
            <a:ext cx="5217432" cy="10313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just" rtl="0">
              <a:lnSpc>
                <a:spcPct val="150000"/>
              </a:lnSpc>
              <a:spcBef>
                <a:spcPts val="0"/>
              </a:spcBef>
              <a:spcAft>
                <a:spcPts val="0"/>
              </a:spcAft>
              <a:buFont typeface="Wingdings" panose="05000000000000000000" charset="0"/>
              <a:buChar char="o"/>
            </a:pPr>
            <a:endParaRPr lang="en-US" altLang="vi-VN" sz="1800"/>
          </a:p>
        </p:txBody>
      </p:sp>
      <p:pic>
        <p:nvPicPr>
          <p:cNvPr id="1026" name="Picture 2" descr="Không có mô tả.">
            <a:extLst>
              <a:ext uri="{FF2B5EF4-FFF2-40B4-BE49-F238E27FC236}">
                <a16:creationId xmlns:a16="http://schemas.microsoft.com/office/drawing/2014/main" id="{65EC22A9-5C28-F6FC-6E15-CD7858931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189" y="1104014"/>
            <a:ext cx="6607278" cy="36317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alt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Topology</a:t>
            </a: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 </a:t>
            </a:r>
          </a:p>
        </p:txBody>
      </p:sp>
      <p:graphicFrame>
        <p:nvGraphicFramePr>
          <p:cNvPr id="3" name="Table 2"/>
          <p:cNvGraphicFramePr/>
          <p:nvPr>
            <p:extLst>
              <p:ext uri="{D42A27DB-BD31-4B8C-83A1-F6EECF244321}">
                <p14:modId xmlns:p14="http://schemas.microsoft.com/office/powerpoint/2010/main" val="3335511563"/>
              </p:ext>
            </p:extLst>
          </p:nvPr>
        </p:nvGraphicFramePr>
        <p:xfrm>
          <a:off x="1387653" y="1057461"/>
          <a:ext cx="6156146" cy="3468150"/>
        </p:xfrm>
        <a:graphic>
          <a:graphicData uri="http://schemas.openxmlformats.org/drawingml/2006/table">
            <a:tbl>
              <a:tblPr firstRow="1" bandRow="1">
                <a:tableStyleId>{5C22544A-7EE6-4342-B048-85BDC9FD1C3A}</a:tableStyleId>
              </a:tblPr>
              <a:tblGrid>
                <a:gridCol w="1827904">
                  <a:extLst>
                    <a:ext uri="{9D8B030D-6E8A-4147-A177-3AD203B41FA5}">
                      <a16:colId xmlns:a16="http://schemas.microsoft.com/office/drawing/2014/main" val="20000"/>
                    </a:ext>
                  </a:extLst>
                </a:gridCol>
                <a:gridCol w="2372520">
                  <a:extLst>
                    <a:ext uri="{9D8B030D-6E8A-4147-A177-3AD203B41FA5}">
                      <a16:colId xmlns:a16="http://schemas.microsoft.com/office/drawing/2014/main" val="20001"/>
                    </a:ext>
                  </a:extLst>
                </a:gridCol>
                <a:gridCol w="1955722">
                  <a:extLst>
                    <a:ext uri="{9D8B030D-6E8A-4147-A177-3AD203B41FA5}">
                      <a16:colId xmlns:a16="http://schemas.microsoft.com/office/drawing/2014/main" val="20002"/>
                    </a:ext>
                  </a:extLst>
                </a:gridCol>
              </a:tblGrid>
              <a:tr h="309656">
                <a:tc>
                  <a:txBody>
                    <a:bodyPr/>
                    <a:lstStyle/>
                    <a:p>
                      <a:pPr algn="ctr">
                        <a:buNone/>
                      </a:pPr>
                      <a:r>
                        <a:rPr lang="en-US" dirty="0"/>
                        <a:t>Host</a:t>
                      </a:r>
                    </a:p>
                  </a:txBody>
                  <a:tcPr/>
                </a:tc>
                <a:tc>
                  <a:txBody>
                    <a:bodyPr/>
                    <a:lstStyle/>
                    <a:p>
                      <a:pPr algn="ctr">
                        <a:buNone/>
                      </a:pPr>
                      <a:r>
                        <a:rPr lang="en-US" dirty="0"/>
                        <a:t>IP</a:t>
                      </a:r>
                    </a:p>
                  </a:txBody>
                  <a:tcPr/>
                </a:tc>
                <a:tc>
                  <a:txBody>
                    <a:bodyPr/>
                    <a:lstStyle/>
                    <a:p>
                      <a:pPr algn="ctr">
                        <a:buNone/>
                      </a:pPr>
                      <a:r>
                        <a:rPr lang="en-US" dirty="0"/>
                        <a:t>Service</a:t>
                      </a:r>
                    </a:p>
                  </a:txBody>
                  <a:tcPr/>
                </a:tc>
                <a:extLst>
                  <a:ext uri="{0D108BD9-81ED-4DB2-BD59-A6C34878D82A}">
                    <a16:rowId xmlns:a16="http://schemas.microsoft.com/office/drawing/2014/main" val="10000"/>
                  </a:ext>
                </a:extLst>
              </a:tr>
              <a:tr h="526416">
                <a:tc>
                  <a:txBody>
                    <a:bodyPr/>
                    <a:lstStyle/>
                    <a:p>
                      <a:r>
                        <a:rPr lang="en-US" dirty="0">
                          <a:effectLst/>
                        </a:rPr>
                        <a:t>Firewall</a:t>
                      </a:r>
                    </a:p>
                  </a:txBody>
                  <a:tcPr anchor="ctr"/>
                </a:tc>
                <a:tc>
                  <a:txBody>
                    <a:bodyPr/>
                    <a:lstStyle/>
                    <a:p>
                      <a:r>
                        <a:rPr lang="en-US" dirty="0">
                          <a:effectLst/>
                        </a:rPr>
                        <a:t>192.168.3.1 </a:t>
                      </a:r>
                    </a:p>
                    <a:p>
                      <a:r>
                        <a:rPr lang="en-US" dirty="0">
                          <a:effectLst/>
                        </a:rPr>
                        <a:t>192.168.111.</a:t>
                      </a:r>
                      <a:r>
                        <a:rPr lang="vi-VN" dirty="0">
                          <a:effectLst/>
                        </a:rPr>
                        <a:t>142 (NAT)</a:t>
                      </a:r>
                      <a:endParaRPr lang="en-US" dirty="0">
                        <a:effectLst/>
                      </a:endParaRPr>
                    </a:p>
                  </a:txBody>
                  <a:tcPr anchor="ctr"/>
                </a:tc>
                <a:tc>
                  <a:txBody>
                    <a:bodyPr/>
                    <a:lstStyle/>
                    <a:p>
                      <a:pPr>
                        <a:buNone/>
                      </a:pPr>
                      <a:r>
                        <a:rPr lang="en-US" dirty="0" err="1"/>
                        <a:t>IPtable</a:t>
                      </a:r>
                      <a:endParaRPr lang="en-US" dirty="0"/>
                    </a:p>
                  </a:txBody>
                  <a:tcPr/>
                </a:tc>
                <a:extLst>
                  <a:ext uri="{0D108BD9-81ED-4DB2-BD59-A6C34878D82A}">
                    <a16:rowId xmlns:a16="http://schemas.microsoft.com/office/drawing/2014/main" val="10001"/>
                  </a:ext>
                </a:extLst>
              </a:tr>
              <a:tr h="743175">
                <a:tc>
                  <a:txBody>
                    <a:bodyPr/>
                    <a:lstStyle/>
                    <a:p>
                      <a:r>
                        <a:rPr lang="en-US" dirty="0" err="1">
                          <a:effectLst/>
                        </a:rPr>
                        <a:t>Wazuh</a:t>
                      </a:r>
                      <a:endParaRPr lang="en-US" dirty="0">
                        <a:effectLst/>
                      </a:endParaRPr>
                    </a:p>
                  </a:txBody>
                  <a:tcPr anchor="ctr"/>
                </a:tc>
                <a:tc>
                  <a:txBody>
                    <a:bodyPr/>
                    <a:lstStyle/>
                    <a:p>
                      <a:r>
                        <a:rPr lang="en-US" dirty="0">
                          <a:effectLst/>
                        </a:rPr>
                        <a:t>192.168.3.10</a:t>
                      </a:r>
                    </a:p>
                  </a:txBody>
                  <a:tcPr anchor="ctr"/>
                </a:tc>
                <a:tc>
                  <a:txBody>
                    <a:bodyPr/>
                    <a:lstStyle/>
                    <a:p>
                      <a:pPr>
                        <a:buNone/>
                      </a:pPr>
                      <a:r>
                        <a:rPr lang="en-US" dirty="0" err="1"/>
                        <a:t>Wazuh</a:t>
                      </a:r>
                      <a:r>
                        <a:rPr lang="en-US" dirty="0"/>
                        <a:t>-indexer</a:t>
                      </a:r>
                    </a:p>
                    <a:p>
                      <a:pPr>
                        <a:buNone/>
                      </a:pPr>
                      <a:r>
                        <a:rPr lang="vi-VN" dirty="0"/>
                        <a:t>Wazuh-server</a:t>
                      </a:r>
                      <a:endParaRPr lang="en-US" dirty="0"/>
                    </a:p>
                    <a:p>
                      <a:pPr>
                        <a:buNone/>
                      </a:pPr>
                      <a:r>
                        <a:rPr lang="en-US" dirty="0" err="1"/>
                        <a:t>Wazuh</a:t>
                      </a:r>
                      <a:r>
                        <a:rPr lang="en-US" dirty="0"/>
                        <a:t>-dashboard</a:t>
                      </a:r>
                    </a:p>
                  </a:txBody>
                  <a:tcPr/>
                </a:tc>
                <a:extLst>
                  <a:ext uri="{0D108BD9-81ED-4DB2-BD59-A6C34878D82A}">
                    <a16:rowId xmlns:a16="http://schemas.microsoft.com/office/drawing/2014/main" val="3913633550"/>
                  </a:ext>
                </a:extLst>
              </a:tr>
              <a:tr h="743175">
                <a:tc>
                  <a:txBody>
                    <a:bodyPr/>
                    <a:lstStyle/>
                    <a:p>
                      <a:r>
                        <a:rPr lang="en-US" dirty="0" err="1">
                          <a:effectLst/>
                        </a:rPr>
                        <a:t>TheHive</a:t>
                      </a:r>
                      <a:endParaRPr lang="en-US" dirty="0">
                        <a:effectLst/>
                      </a:endParaRPr>
                    </a:p>
                  </a:txBody>
                  <a:tcPr anchor="ctr"/>
                </a:tc>
                <a:tc>
                  <a:txBody>
                    <a:bodyPr/>
                    <a:lstStyle/>
                    <a:p>
                      <a:r>
                        <a:rPr lang="en-US" dirty="0">
                          <a:effectLst/>
                        </a:rPr>
                        <a:t>192.168.3.11</a:t>
                      </a:r>
                    </a:p>
                  </a:txBody>
                  <a:tcPr anchor="ctr"/>
                </a:tc>
                <a:tc>
                  <a:txBody>
                    <a:bodyPr/>
                    <a:lstStyle/>
                    <a:p>
                      <a:pPr>
                        <a:buNone/>
                      </a:pPr>
                      <a:r>
                        <a:rPr lang="en-US" altLang="vi-VN" sz="1400" dirty="0"/>
                        <a:t>Cassandra</a:t>
                      </a:r>
                    </a:p>
                    <a:p>
                      <a:pPr>
                        <a:buNone/>
                      </a:pPr>
                      <a:r>
                        <a:rPr lang="en-US" dirty="0"/>
                        <a:t>Elasticsearch</a:t>
                      </a:r>
                    </a:p>
                    <a:p>
                      <a:pPr>
                        <a:buNone/>
                      </a:pPr>
                      <a:r>
                        <a:rPr lang="en-US" dirty="0"/>
                        <a:t>TheHive4</a:t>
                      </a:r>
                    </a:p>
                  </a:txBody>
                  <a:tcPr/>
                </a:tc>
                <a:extLst>
                  <a:ext uri="{0D108BD9-81ED-4DB2-BD59-A6C34878D82A}">
                    <a16:rowId xmlns:a16="http://schemas.microsoft.com/office/drawing/2014/main" val="2581433722"/>
                  </a:ext>
                </a:extLst>
              </a:tr>
              <a:tr h="526416">
                <a:tc>
                  <a:txBody>
                    <a:bodyPr/>
                    <a:lstStyle/>
                    <a:p>
                      <a:r>
                        <a:rPr lang="en-US" dirty="0">
                          <a:effectLst/>
                        </a:rPr>
                        <a:t>Ubuntu </a:t>
                      </a:r>
                    </a:p>
                  </a:txBody>
                  <a:tcPr anchor="ctr"/>
                </a:tc>
                <a:tc>
                  <a:txBody>
                    <a:bodyPr/>
                    <a:lstStyle/>
                    <a:p>
                      <a:r>
                        <a:rPr lang="en-US" dirty="0">
                          <a:effectLst/>
                        </a:rPr>
                        <a:t>192.168.3.12</a:t>
                      </a:r>
                    </a:p>
                  </a:txBody>
                  <a:tcPr anchor="ctr"/>
                </a:tc>
                <a:tc>
                  <a:txBody>
                    <a:bodyPr/>
                    <a:lstStyle/>
                    <a:p>
                      <a:pPr>
                        <a:buNone/>
                      </a:pPr>
                      <a:r>
                        <a:rPr lang="en-US" dirty="0" err="1"/>
                        <a:t>WebGoat</a:t>
                      </a:r>
                      <a:endParaRPr lang="en-US" dirty="0"/>
                    </a:p>
                    <a:p>
                      <a:pPr>
                        <a:buNone/>
                      </a:pPr>
                      <a:r>
                        <a:rPr lang="en-US" dirty="0" err="1"/>
                        <a:t>Wazuh</a:t>
                      </a:r>
                      <a:r>
                        <a:rPr lang="en-US" dirty="0"/>
                        <a:t>-agent</a:t>
                      </a:r>
                    </a:p>
                  </a:txBody>
                  <a:tcPr/>
                </a:tc>
                <a:extLst>
                  <a:ext uri="{0D108BD9-81ED-4DB2-BD59-A6C34878D82A}">
                    <a16:rowId xmlns:a16="http://schemas.microsoft.com/office/drawing/2014/main" val="10002"/>
                  </a:ext>
                </a:extLst>
              </a:tr>
              <a:tr h="309656">
                <a:tc>
                  <a:txBody>
                    <a:bodyPr/>
                    <a:lstStyle/>
                    <a:p>
                      <a:r>
                        <a:rPr lang="en-US" dirty="0">
                          <a:effectLst/>
                        </a:rPr>
                        <a:t>Windows</a:t>
                      </a:r>
                    </a:p>
                  </a:txBody>
                  <a:tcPr anchor="ctr"/>
                </a:tc>
                <a:tc>
                  <a:txBody>
                    <a:bodyPr/>
                    <a:lstStyle/>
                    <a:p>
                      <a:r>
                        <a:rPr lang="en-US" dirty="0">
                          <a:effectLst/>
                        </a:rPr>
                        <a:t>192.168.3.13</a:t>
                      </a:r>
                    </a:p>
                  </a:txBody>
                  <a:tcPr anchor="ctr"/>
                </a:tc>
                <a:tc>
                  <a:txBody>
                    <a:bodyPr/>
                    <a:lstStyle/>
                    <a:p>
                      <a:pPr>
                        <a:buNone/>
                      </a:pPr>
                      <a:r>
                        <a:rPr lang="en-US" dirty="0" err="1"/>
                        <a:t>Wazuh</a:t>
                      </a:r>
                      <a:r>
                        <a:rPr lang="en-US" dirty="0"/>
                        <a:t>-agent</a:t>
                      </a:r>
                    </a:p>
                  </a:txBody>
                  <a:tcPr/>
                </a:tc>
                <a:extLst>
                  <a:ext uri="{0D108BD9-81ED-4DB2-BD59-A6C34878D82A}">
                    <a16:rowId xmlns:a16="http://schemas.microsoft.com/office/drawing/2014/main" val="10003"/>
                  </a:ext>
                </a:extLst>
              </a:tr>
              <a:tr h="309656">
                <a:tc>
                  <a:txBody>
                    <a:bodyPr/>
                    <a:lstStyle/>
                    <a:p>
                      <a:r>
                        <a:rPr lang="en-US" dirty="0">
                          <a:effectLst/>
                        </a:rPr>
                        <a:t>Kali (Attacker)</a:t>
                      </a:r>
                    </a:p>
                  </a:txBody>
                  <a:tcPr anchor="ctr"/>
                </a:tc>
                <a:tc>
                  <a:txBody>
                    <a:bodyPr/>
                    <a:lstStyle/>
                    <a:p>
                      <a:r>
                        <a:rPr lang="en-US" dirty="0">
                          <a:effectLst/>
                        </a:rPr>
                        <a:t>192.168.3.14</a:t>
                      </a:r>
                    </a:p>
                  </a:txBody>
                  <a:tcPr anchor="ctr"/>
                </a:tc>
                <a:tc>
                  <a:txBody>
                    <a:bodyPr/>
                    <a:lstStyle/>
                    <a:p>
                      <a:pPr>
                        <a:buNone/>
                      </a:pPr>
                      <a:endParaRPr lang="en-US" dirty="0"/>
                    </a:p>
                  </a:txBody>
                  <a:tcPr/>
                </a:tc>
                <a:extLst>
                  <a:ext uri="{0D108BD9-81ED-4DB2-BD59-A6C34878D82A}">
                    <a16:rowId xmlns:a16="http://schemas.microsoft.com/office/drawing/2014/main" val="10004"/>
                  </a:ext>
                </a:extLst>
              </a:tr>
            </a:tbl>
          </a:graphicData>
        </a:graphic>
      </p:graphicFrame>
      <p:sp>
        <p:nvSpPr>
          <p:cNvPr id="4" name="Google Shape;2178;p39">
            <a:extLst>
              <a:ext uri="{FF2B5EF4-FFF2-40B4-BE49-F238E27FC236}">
                <a16:creationId xmlns:a16="http://schemas.microsoft.com/office/drawing/2014/main" id="{E153E8C6-D7B3-2D78-153B-0938B5BDF1A8}"/>
              </a:ext>
            </a:extLst>
          </p:cNvPr>
          <p:cNvSpPr txBox="1">
            <a:spLocks noGrp="1"/>
          </p:cNvSpPr>
          <p:nvPr/>
        </p:nvSpPr>
        <p:spPr>
          <a:xfrm>
            <a:off x="3094926" y="4429747"/>
            <a:ext cx="2954147" cy="61788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sz="1800" b="0" i="1" u="none" strike="noStrike" dirty="0">
                <a:solidFill>
                  <a:srgbClr val="000000"/>
                </a:solidFill>
                <a:effectLst/>
                <a:latin typeface="Barlow Semi Condensed" panose="00000506000000000000" pitchFamily="2" charset="0"/>
              </a:rPr>
              <a:t>Topology description table</a:t>
            </a:r>
            <a:endParaRPr lang="en-US" altLang="vi-VN" sz="1800" dirty="0">
              <a:latin typeface="Barlow Semi Condensed" panose="00000506000000000000" pitchFamily="2" charset="0"/>
            </a:endParaRPr>
          </a:p>
        </p:txBody>
      </p:sp>
    </p:spTree>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dirty="0"/>
          </a:p>
          <a:p>
            <a:pPr marL="457200" lvl="1" indent="0" algn="just" rtl="0">
              <a:lnSpc>
                <a:spcPct val="150000"/>
              </a:lnSpc>
              <a:spcBef>
                <a:spcPts val="0"/>
              </a:spcBef>
              <a:spcAft>
                <a:spcPts val="0"/>
              </a:spcAft>
              <a:buFont typeface="Wingdings" panose="05000000000000000000" pitchFamily="2" charset="2"/>
            </a:pPr>
            <a:endParaRPr lang="vi-VN" sz="2000" dirty="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WebGoat</a:t>
            </a:r>
            <a:endParaRPr lang="en-US" altLang="vi-VN" sz="2400" dirty="0"/>
          </a:p>
        </p:txBody>
      </p:sp>
      <p:pic>
        <p:nvPicPr>
          <p:cNvPr id="11" name="Picture 10">
            <a:extLst>
              <a:ext uri="{FF2B5EF4-FFF2-40B4-BE49-F238E27FC236}">
                <a16:creationId xmlns:a16="http://schemas.microsoft.com/office/drawing/2014/main" id="{3BF4C4A4-D713-DFF3-213D-5CFA466282E8}"/>
              </a:ext>
            </a:extLst>
          </p:cNvPr>
          <p:cNvPicPr>
            <a:picLocks noChangeAspect="1"/>
          </p:cNvPicPr>
          <p:nvPr/>
        </p:nvPicPr>
        <p:blipFill>
          <a:blip r:embed="rId3"/>
          <a:stretch>
            <a:fillRect/>
          </a:stretch>
        </p:blipFill>
        <p:spPr>
          <a:xfrm>
            <a:off x="2357849" y="1443081"/>
            <a:ext cx="4428302" cy="3402440"/>
          </a:xfrm>
          <a:prstGeom prst="rect">
            <a:avLst/>
          </a:prstGeom>
        </p:spPr>
      </p:pic>
    </p:spTree>
    <p:extLst>
      <p:ext uri="{BB962C8B-B14F-4D97-AF65-F5344CB8AC3E}">
        <p14:creationId xmlns:p14="http://schemas.microsoft.com/office/powerpoint/2010/main" val="2325025204"/>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dirty="0"/>
          </a:p>
          <a:p>
            <a:pPr marL="457200" lvl="1" indent="0" algn="just" rtl="0">
              <a:lnSpc>
                <a:spcPct val="150000"/>
              </a:lnSpc>
              <a:spcBef>
                <a:spcPts val="0"/>
              </a:spcBef>
              <a:spcAft>
                <a:spcPts val="0"/>
              </a:spcAft>
              <a:buFont typeface="Wingdings" panose="05000000000000000000" pitchFamily="2" charset="2"/>
            </a:pPr>
            <a:endParaRPr lang="vi-VN" sz="2000" dirty="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altLang="vi-VN" sz="2400" dirty="0" err="1"/>
              <a:t>Wazuh</a:t>
            </a:r>
            <a:endParaRPr lang="en-US" altLang="vi-VN" sz="2400" dirty="0"/>
          </a:p>
        </p:txBody>
      </p:sp>
      <p:pic>
        <p:nvPicPr>
          <p:cNvPr id="3" name="Picture 2"/>
          <p:cNvPicPr>
            <a:picLocks noChangeAspect="1"/>
          </p:cNvPicPr>
          <p:nvPr/>
        </p:nvPicPr>
        <p:blipFill>
          <a:blip r:embed="rId3"/>
          <a:stretch>
            <a:fillRect/>
          </a:stretch>
        </p:blipFill>
        <p:spPr>
          <a:xfrm>
            <a:off x="1534522" y="1493423"/>
            <a:ext cx="6074955" cy="3435470"/>
          </a:xfrm>
          <a:prstGeom prst="rect">
            <a:avLst/>
          </a:prstGeom>
        </p:spPr>
      </p:pic>
    </p:spTree>
    <p:extLst>
      <p:ext uri="{BB962C8B-B14F-4D97-AF65-F5344CB8AC3E}">
        <p14:creationId xmlns:p14="http://schemas.microsoft.com/office/powerpoint/2010/main" val="499414671"/>
      </p:ext>
    </p:extLst>
  </p:cSld>
  <p:clrMapOvr>
    <a:masterClrMapping/>
  </p:clrMapOvr>
  <p:transition>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altLang="vi-VN" sz="2400" dirty="0" err="1"/>
              <a:t>Wazuh</a:t>
            </a:r>
            <a:endParaRPr lang="en-US" altLang="vi-VN" sz="2400" dirty="0"/>
          </a:p>
        </p:txBody>
      </p:sp>
      <p:pic>
        <p:nvPicPr>
          <p:cNvPr id="7" name="Picture 6">
            <a:extLst>
              <a:ext uri="{FF2B5EF4-FFF2-40B4-BE49-F238E27FC236}">
                <a16:creationId xmlns:a16="http://schemas.microsoft.com/office/drawing/2014/main" id="{6584B6FB-BC8F-CFE3-9F82-E4A6CAF50EB3}"/>
              </a:ext>
            </a:extLst>
          </p:cNvPr>
          <p:cNvPicPr>
            <a:picLocks noChangeAspect="1"/>
          </p:cNvPicPr>
          <p:nvPr/>
        </p:nvPicPr>
        <p:blipFill>
          <a:blip r:embed="rId3"/>
          <a:stretch>
            <a:fillRect/>
          </a:stretch>
        </p:blipFill>
        <p:spPr>
          <a:xfrm>
            <a:off x="1778856" y="1634541"/>
            <a:ext cx="5585944" cy="2537680"/>
          </a:xfrm>
          <a:prstGeom prst="rect">
            <a:avLst/>
          </a:prstGeom>
        </p:spPr>
      </p:pic>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en-US" altLang="vi-VN" sz="1800" dirty="0" err="1"/>
              <a:t>Wazuh</a:t>
            </a:r>
            <a:r>
              <a:rPr lang="vi-VN" altLang="vi-VN" sz="1800" dirty="0"/>
              <a:t> indexer</a:t>
            </a:r>
            <a:endParaRPr lang="en-US" altLang="vi-VN" sz="1800" dirty="0"/>
          </a:p>
          <a:p>
            <a:pPr marL="0" lvl="0" indent="0" rtl="0">
              <a:lnSpc>
                <a:spcPct val="150000"/>
              </a:lnSpc>
              <a:spcBef>
                <a:spcPts val="0"/>
              </a:spcBef>
              <a:spcAft>
                <a:spcPts val="0"/>
              </a:spcAft>
              <a:buFont typeface="Wingdings" panose="05000000000000000000" charset="0"/>
            </a:pPr>
            <a:endParaRPr lang="en-US" altLang="vi-VN" sz="1800" dirty="0"/>
          </a:p>
        </p:txBody>
      </p:sp>
    </p:spTree>
    <p:extLst>
      <p:ext uri="{BB962C8B-B14F-4D97-AF65-F5344CB8AC3E}">
        <p14:creationId xmlns:p14="http://schemas.microsoft.com/office/powerpoint/2010/main" val="2893203904"/>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altLang="vi-VN" sz="2400" dirty="0" err="1"/>
              <a:t>Wazuh</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en-US" altLang="vi-VN" sz="1800" dirty="0" err="1"/>
              <a:t>Wazuh</a:t>
            </a:r>
            <a:r>
              <a:rPr lang="vi-VN" altLang="vi-VN" sz="1800" dirty="0"/>
              <a:t> manager</a:t>
            </a:r>
            <a:endParaRPr lang="en-US" altLang="vi-VN" sz="1800" dirty="0"/>
          </a:p>
          <a:p>
            <a:pPr marL="0" lvl="0" indent="0" rtl="0">
              <a:lnSpc>
                <a:spcPct val="150000"/>
              </a:lnSpc>
              <a:spcBef>
                <a:spcPts val="0"/>
              </a:spcBef>
              <a:spcAft>
                <a:spcPts val="0"/>
              </a:spcAft>
              <a:buFont typeface="Wingdings" panose="05000000000000000000" charset="0"/>
            </a:pPr>
            <a:endParaRPr lang="en-US" altLang="vi-VN" sz="1800" dirty="0"/>
          </a:p>
        </p:txBody>
      </p:sp>
      <p:pic>
        <p:nvPicPr>
          <p:cNvPr id="4" name="Picture 3">
            <a:extLst>
              <a:ext uri="{FF2B5EF4-FFF2-40B4-BE49-F238E27FC236}">
                <a16:creationId xmlns:a16="http://schemas.microsoft.com/office/drawing/2014/main" id="{9318A22C-70BA-FC03-92D8-CFEBF9DCF2B6}"/>
              </a:ext>
            </a:extLst>
          </p:cNvPr>
          <p:cNvPicPr>
            <a:picLocks noChangeAspect="1"/>
          </p:cNvPicPr>
          <p:nvPr/>
        </p:nvPicPr>
        <p:blipFill>
          <a:blip r:embed="rId3"/>
          <a:stretch>
            <a:fillRect/>
          </a:stretch>
        </p:blipFill>
        <p:spPr>
          <a:xfrm>
            <a:off x="1672948" y="1521572"/>
            <a:ext cx="5797756" cy="2858578"/>
          </a:xfrm>
          <a:prstGeom prst="rect">
            <a:avLst/>
          </a:prstGeom>
        </p:spPr>
      </p:pic>
    </p:spTree>
    <p:extLst>
      <p:ext uri="{BB962C8B-B14F-4D97-AF65-F5344CB8AC3E}">
        <p14:creationId xmlns:p14="http://schemas.microsoft.com/office/powerpoint/2010/main" val="222802919"/>
      </p:ext>
    </p:extLst>
  </p:cSld>
  <p:clrMapOvr>
    <a:masterClrMapping/>
  </p:clrMapOvr>
  <p:transition>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altLang="vi-VN" sz="2400" dirty="0" err="1"/>
              <a:t>Wazuh</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en-US" altLang="vi-VN" sz="1800" dirty="0" err="1"/>
              <a:t>Wazuh</a:t>
            </a:r>
            <a:r>
              <a:rPr lang="vi-VN" altLang="vi-VN" sz="1800" dirty="0"/>
              <a:t> dashboard</a:t>
            </a:r>
            <a:endParaRPr lang="en-US" altLang="vi-VN" sz="1800" dirty="0"/>
          </a:p>
          <a:p>
            <a:pPr marL="0" lvl="0" indent="0" rtl="0">
              <a:lnSpc>
                <a:spcPct val="150000"/>
              </a:lnSpc>
              <a:spcBef>
                <a:spcPts val="0"/>
              </a:spcBef>
              <a:spcAft>
                <a:spcPts val="0"/>
              </a:spcAft>
              <a:buFont typeface="Wingdings" panose="05000000000000000000" charset="0"/>
            </a:pPr>
            <a:endParaRPr lang="en-US" altLang="vi-VN" sz="1800" dirty="0"/>
          </a:p>
        </p:txBody>
      </p:sp>
      <p:pic>
        <p:nvPicPr>
          <p:cNvPr id="10" name="Picture 9">
            <a:extLst>
              <a:ext uri="{FF2B5EF4-FFF2-40B4-BE49-F238E27FC236}">
                <a16:creationId xmlns:a16="http://schemas.microsoft.com/office/drawing/2014/main" id="{595F9DA5-E10E-7E29-B4D6-953C3A9B4132}"/>
              </a:ext>
            </a:extLst>
          </p:cNvPr>
          <p:cNvPicPr>
            <a:picLocks noChangeAspect="1"/>
          </p:cNvPicPr>
          <p:nvPr/>
        </p:nvPicPr>
        <p:blipFill>
          <a:blip r:embed="rId3"/>
          <a:stretch>
            <a:fillRect/>
          </a:stretch>
        </p:blipFill>
        <p:spPr>
          <a:xfrm>
            <a:off x="1315076" y="1678007"/>
            <a:ext cx="6513499" cy="2409803"/>
          </a:xfrm>
          <a:prstGeom prst="rect">
            <a:avLst/>
          </a:prstGeom>
        </p:spPr>
      </p:pic>
    </p:spTree>
    <p:extLst>
      <p:ext uri="{BB962C8B-B14F-4D97-AF65-F5344CB8AC3E}">
        <p14:creationId xmlns:p14="http://schemas.microsoft.com/office/powerpoint/2010/main" val="4010714953"/>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2" name="Google Shape;1885;p35"/>
          <p:cNvSpPr txBox="1">
            <a:spLocks noGrp="1"/>
          </p:cNvSpPr>
          <p:nvPr>
            <p:ph type="subTitle" idx="1"/>
          </p:nvPr>
        </p:nvSpPr>
        <p:spPr>
          <a:xfrm>
            <a:off x="0" y="-18779"/>
            <a:ext cx="9143999" cy="7949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OUR </a:t>
            </a:r>
            <a:r>
              <a:rPr lang="vi-VN"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GROUP</a:t>
            </a:r>
            <a:endParaRPr lang="en-US" sz="5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4" name="Picture 13" descr="Shape&#10;&#10;Description automatically generated with medium confidence"/>
          <p:cNvPicPr/>
          <p:nvPr/>
        </p:nvPicPr>
        <p:blipFill rotWithShape="1">
          <a:blip r:embed="rId3"/>
          <a:srcRect l="8141" t="773" r="65740" b="63636"/>
          <a:stretch>
            <a:fillRect/>
          </a:stretch>
        </p:blipFill>
        <p:spPr>
          <a:xfrm>
            <a:off x="1886155" y="1057240"/>
            <a:ext cx="1382400" cy="1234800"/>
          </a:xfrm>
          <a:prstGeom prst="rect">
            <a:avLst/>
          </a:prstGeom>
        </p:spPr>
      </p:pic>
      <p:pic>
        <p:nvPicPr>
          <p:cNvPr id="18" name="Picture 17" descr="Shape&#10;&#10;Description automatically generated with medium confidence"/>
          <p:cNvPicPr>
            <a:picLocks noChangeAspect="1"/>
          </p:cNvPicPr>
          <p:nvPr/>
        </p:nvPicPr>
        <p:blipFill rotWithShape="1">
          <a:blip r:embed="rId3"/>
          <a:srcRect l="34227" t="35445" r="44470" b="37427"/>
          <a:stretch>
            <a:fillRect/>
          </a:stretch>
        </p:blipFill>
        <p:spPr>
          <a:xfrm>
            <a:off x="6135815" y="1057240"/>
            <a:ext cx="1382274" cy="1234800"/>
          </a:xfrm>
          <a:prstGeom prst="rect">
            <a:avLst/>
          </a:prstGeom>
        </p:spPr>
      </p:pic>
      <p:pic>
        <p:nvPicPr>
          <p:cNvPr id="19" name="Picture 18" descr="Shape&#10;&#10;Description automatically generated with medium confidence"/>
          <p:cNvPicPr/>
          <p:nvPr/>
        </p:nvPicPr>
        <p:blipFill rotWithShape="1">
          <a:blip r:embed="rId3"/>
          <a:srcRect l="9294" t="58082" r="64587" b="6328"/>
          <a:stretch>
            <a:fillRect/>
          </a:stretch>
        </p:blipFill>
        <p:spPr>
          <a:xfrm>
            <a:off x="2064324" y="3160596"/>
            <a:ext cx="1382400" cy="1234800"/>
          </a:xfrm>
          <a:prstGeom prst="rect">
            <a:avLst/>
          </a:prstGeom>
        </p:spPr>
      </p:pic>
      <p:pic>
        <p:nvPicPr>
          <p:cNvPr id="20" name="Picture 19" descr="Shape&#10;&#10;Description automatically generated with medium confidence"/>
          <p:cNvPicPr/>
          <p:nvPr/>
        </p:nvPicPr>
        <p:blipFill rotWithShape="1">
          <a:blip r:embed="rId3"/>
          <a:srcRect l="32497" t="60267" r="46201" b="7995"/>
          <a:stretch>
            <a:fillRect/>
          </a:stretch>
        </p:blipFill>
        <p:spPr>
          <a:xfrm>
            <a:off x="6135689" y="3047566"/>
            <a:ext cx="1382400" cy="1234800"/>
          </a:xfrm>
          <a:prstGeom prst="rect">
            <a:avLst/>
          </a:prstGeom>
        </p:spPr>
      </p:pic>
      <p:sp>
        <p:nvSpPr>
          <p:cNvPr id="21" name="Google Shape;1891;p36"/>
          <p:cNvSpPr txBox="1"/>
          <p:nvPr/>
        </p:nvSpPr>
        <p:spPr>
          <a:xfrm>
            <a:off x="1091448" y="2543441"/>
            <a:ext cx="3328152" cy="3657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algn="ctr">
              <a:buClr>
                <a:schemeClr val="dk1"/>
              </a:buClr>
              <a:buSzPts val="1100"/>
            </a:pPr>
            <a:r>
              <a:rPr lang="en-US" sz="2400">
                <a:ln w="0"/>
                <a:solidFill>
                  <a:schemeClr val="tx1"/>
                </a:solidFill>
                <a:effectLst>
                  <a:outerShdw blurRad="38100" dist="19050" dir="2700000" algn="tl" rotWithShape="0">
                    <a:schemeClr val="dk1">
                      <a:alpha val="40000"/>
                    </a:schemeClr>
                  </a:outerShdw>
                </a:effectLst>
                <a:sym typeface="Barlow Semi Condensed" panose="00000506000000000000"/>
              </a:rPr>
              <a:t>20521978</a:t>
            </a:r>
          </a:p>
          <a:p>
            <a:pPr algn="ctr">
              <a:buClr>
                <a:schemeClr val="dk1"/>
              </a:buClr>
              <a:buSzPts val="1100"/>
            </a:pPr>
            <a:r>
              <a:rPr lang="en-US" sz="2400">
                <a:ln w="0"/>
                <a:solidFill>
                  <a:schemeClr val="tx1"/>
                </a:solidFill>
                <a:effectLst>
                  <a:outerShdw blurRad="38100" dist="19050" dir="2700000" algn="tl" rotWithShape="0">
                    <a:schemeClr val="dk1">
                      <a:alpha val="40000"/>
                    </a:schemeClr>
                  </a:outerShdw>
                </a:effectLst>
                <a:sym typeface="Barlow Semi Condensed" panose="00000506000000000000"/>
              </a:rPr>
              <a:t>Bạch Văn Xuân Thông</a:t>
            </a:r>
          </a:p>
          <a:p>
            <a:pPr algn="ctr"/>
            <a:endParaRPr lang="en-US" sz="1600">
              <a:ln w="0"/>
              <a:solidFill>
                <a:schemeClr val="tx1"/>
              </a:solidFill>
              <a:effectLst>
                <a:outerShdw blurRad="38100" dist="19050" dir="2700000" algn="tl" rotWithShape="0">
                  <a:schemeClr val="dk1">
                    <a:alpha val="40000"/>
                  </a:schemeClr>
                </a:outerShdw>
              </a:effectLst>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22" name="Google Shape;1891;p36"/>
          <p:cNvSpPr txBox="1"/>
          <p:nvPr/>
        </p:nvSpPr>
        <p:spPr>
          <a:xfrm>
            <a:off x="5162813" y="2543441"/>
            <a:ext cx="3328152" cy="3657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algn="ctr">
              <a:buClr>
                <a:schemeClr val="dk1"/>
              </a:buClr>
              <a:buSzPts val="1100"/>
            </a:pPr>
            <a:r>
              <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rPr>
              <a:t>20521862</a:t>
            </a:r>
          </a:p>
          <a:p>
            <a:pPr algn="ctr">
              <a:buClr>
                <a:schemeClr val="dk1"/>
              </a:buClr>
              <a:buSzPts val="1100"/>
            </a:pPr>
            <a:r>
              <a:rPr lang="en-US" sz="2400" dirty="0" err="1">
                <a:ln w="0"/>
                <a:solidFill>
                  <a:schemeClr val="tx1"/>
                </a:solidFill>
                <a:effectLst>
                  <a:outerShdw blurRad="38100" dist="19050" dir="2700000" algn="tl" rotWithShape="0">
                    <a:schemeClr val="dk1">
                      <a:alpha val="40000"/>
                    </a:schemeClr>
                  </a:outerShdw>
                </a:effectLst>
                <a:sym typeface="Barlow Semi Condensed" panose="00000506000000000000"/>
              </a:rPr>
              <a:t>Trần</a:t>
            </a:r>
            <a:r>
              <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rPr>
              <a:t> </a:t>
            </a:r>
            <a:r>
              <a:rPr lang="en-US" sz="2400" dirty="0" err="1">
                <a:ln w="0"/>
                <a:solidFill>
                  <a:schemeClr val="tx1"/>
                </a:solidFill>
                <a:effectLst>
                  <a:outerShdw blurRad="38100" dist="19050" dir="2700000" algn="tl" rotWithShape="0">
                    <a:schemeClr val="dk1">
                      <a:alpha val="40000"/>
                    </a:schemeClr>
                  </a:outerShdw>
                </a:effectLst>
                <a:sym typeface="Barlow Semi Condensed" panose="00000506000000000000"/>
              </a:rPr>
              <a:t>Tấn</a:t>
            </a:r>
            <a:r>
              <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rPr>
              <a:t> </a:t>
            </a:r>
            <a:r>
              <a:rPr lang="en-US" sz="2400" dirty="0" err="1">
                <a:ln w="0"/>
                <a:solidFill>
                  <a:schemeClr val="tx1"/>
                </a:solidFill>
                <a:effectLst>
                  <a:outerShdw blurRad="38100" dist="19050" dir="2700000" algn="tl" rotWithShape="0">
                    <a:schemeClr val="dk1">
                      <a:alpha val="40000"/>
                    </a:schemeClr>
                  </a:outerShdw>
                </a:effectLst>
                <a:sym typeface="Barlow Semi Condensed" panose="00000506000000000000"/>
              </a:rPr>
              <a:t>Tài</a:t>
            </a:r>
            <a:endPar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endParaRPr>
          </a:p>
          <a:p>
            <a:pPr algn="ctr"/>
            <a:endParaRPr lang="en-US" sz="1600" dirty="0">
              <a:ln w="0"/>
              <a:solidFill>
                <a:schemeClr val="tx1"/>
              </a:solidFill>
              <a:effectLst>
                <a:outerShdw blurRad="38100" dist="19050" dir="2700000" algn="tl" rotWithShape="0">
                  <a:schemeClr val="dk1">
                    <a:alpha val="40000"/>
                  </a:schemeClr>
                </a:outerShdw>
              </a:effectLst>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23" name="Google Shape;1891;p36"/>
          <p:cNvSpPr txBox="1"/>
          <p:nvPr/>
        </p:nvSpPr>
        <p:spPr>
          <a:xfrm>
            <a:off x="1091448" y="4420746"/>
            <a:ext cx="3328152" cy="3657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algn="ctr">
              <a:buClr>
                <a:schemeClr val="dk1"/>
              </a:buClr>
              <a:buSzPts val="1100"/>
            </a:pPr>
            <a:r>
              <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rPr>
              <a:t>20522016</a:t>
            </a:r>
          </a:p>
          <a:p>
            <a:pPr algn="ctr">
              <a:buClr>
                <a:schemeClr val="dk1"/>
              </a:buClr>
              <a:buSzPts val="1100"/>
            </a:pPr>
            <a:r>
              <a:rPr lang="en-US" sz="2400" dirty="0">
                <a:ln w="0"/>
                <a:solidFill>
                  <a:schemeClr val="tx1"/>
                </a:solidFill>
                <a:effectLst>
                  <a:outerShdw blurRad="38100" dist="19050" dir="2700000" algn="tl" rotWithShape="0">
                    <a:schemeClr val="dk1">
                      <a:alpha val="40000"/>
                    </a:schemeClr>
                  </a:outerShdw>
                </a:effectLst>
                <a:sym typeface="Barlow Semi Condensed" panose="00000506000000000000"/>
              </a:rPr>
              <a:t>Phạm Bá Tín</a:t>
            </a:r>
          </a:p>
          <a:p>
            <a:pPr algn="ctr"/>
            <a:endParaRPr lang="en-US" sz="1600" dirty="0">
              <a:ln w="0"/>
              <a:solidFill>
                <a:schemeClr val="tx1"/>
              </a:solidFill>
              <a:effectLst>
                <a:outerShdw blurRad="38100" dist="19050" dir="2700000" algn="tl" rotWithShape="0">
                  <a:schemeClr val="dk1">
                    <a:alpha val="40000"/>
                  </a:schemeClr>
                </a:outerShdw>
              </a:effectLst>
              <a:latin typeface="Barlow Semi Condensed" panose="00000506000000000000"/>
              <a:ea typeface="Barlow Semi Condensed" panose="00000506000000000000"/>
              <a:cs typeface="Barlow Semi Condensed" panose="00000506000000000000"/>
              <a:sym typeface="Barlow Semi Condensed" panose="00000506000000000000"/>
            </a:endParaRPr>
          </a:p>
        </p:txBody>
      </p:sp>
      <p:sp>
        <p:nvSpPr>
          <p:cNvPr id="24" name="Google Shape;1891;p36"/>
          <p:cNvSpPr txBox="1"/>
          <p:nvPr/>
        </p:nvSpPr>
        <p:spPr>
          <a:xfrm>
            <a:off x="5163448" y="4282316"/>
            <a:ext cx="3328152" cy="3657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marR="0" lvl="1"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marR="0" lvl="2"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marR="0" lvl="3"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marR="0" lvl="4"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marR="0" lvl="5"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marR="0" lvl="6"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marR="0" lvl="7"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marR="0" lvl="8" algn="l" rtl="0">
              <a:lnSpc>
                <a:spcPct val="100000"/>
              </a:lnSpc>
              <a:spcBef>
                <a:spcPts val="0"/>
              </a:spcBef>
              <a:spcAft>
                <a:spcPts val="0"/>
              </a:spcAft>
              <a:buClr>
                <a:srgbClr val="000000"/>
              </a:buClr>
              <a:buFont typeface="Arial" panose="020B0604020202020204"/>
              <a:buNone/>
              <a:defRPr sz="1800" b="0" i="0" u="none" strike="noStrike" cap="none">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pPr algn="ctr"/>
            <a:r>
              <a:rPr lang="en-US" sz="2400" dirty="0">
                <a:ln w="0"/>
                <a:solidFill>
                  <a:schemeClr val="tx1"/>
                </a:solidFill>
                <a:effectLst>
                  <a:outerShdw blurRad="38100" dist="19050" dir="2700000" algn="tl" rotWithShape="0">
                    <a:schemeClr val="dk1">
                      <a:alpha val="40000"/>
                    </a:schemeClr>
                  </a:outerShdw>
                </a:effectLst>
                <a:latin typeface="Barlow Semi Condensed Medium" panose="00000606000000000000" pitchFamily="2" charset="0"/>
                <a:sym typeface="Barlow Semi Condensed" panose="00000506000000000000"/>
              </a:rPr>
              <a:t>20521841</a:t>
            </a:r>
          </a:p>
          <a:p>
            <a:pPr algn="ctr"/>
            <a:r>
              <a:rPr lang="en-US" sz="2400" dirty="0">
                <a:ln w="0"/>
                <a:solidFill>
                  <a:schemeClr val="tx1"/>
                </a:solidFill>
                <a:effectLst>
                  <a:outerShdw blurRad="38100" dist="38100" dir="2700000" algn="tl">
                    <a:srgbClr val="000000">
                      <a:alpha val="43137"/>
                    </a:srgbClr>
                  </a:outerShdw>
                </a:effectLst>
                <a:latin typeface="Barlow Semi Condensed Medium" panose="00000606000000000000" pitchFamily="2" charset="0"/>
                <a:ea typeface="Barlow Semi Condensed" panose="00000506000000000000"/>
                <a:cs typeface="Barlow Semi Condensed" panose="00000506000000000000"/>
                <a:sym typeface="Barlow Semi Condensed" panose="00000506000000000000"/>
              </a:rPr>
              <a:t>Ngô </a:t>
            </a:r>
            <a:r>
              <a:rPr lang="en-US" sz="2400" dirty="0" err="1">
                <a:ln w="0"/>
                <a:solidFill>
                  <a:schemeClr val="tx1"/>
                </a:solidFill>
                <a:effectLst>
                  <a:outerShdw blurRad="38100" dist="38100" dir="2700000" algn="tl">
                    <a:srgbClr val="000000">
                      <a:alpha val="43137"/>
                    </a:srgbClr>
                  </a:outerShdw>
                </a:effectLst>
                <a:latin typeface="Barlow Semi Condensed Medium" panose="00000606000000000000" pitchFamily="2" charset="0"/>
                <a:ea typeface="Barlow Semi Condensed" panose="00000506000000000000"/>
                <a:cs typeface="Barlow Semi Condensed" panose="00000506000000000000"/>
                <a:sym typeface="Barlow Semi Condensed" panose="00000506000000000000"/>
              </a:rPr>
              <a:t>Trần</a:t>
            </a:r>
            <a:r>
              <a:rPr lang="en-US" sz="2400" dirty="0">
                <a:ln w="0"/>
                <a:solidFill>
                  <a:schemeClr val="tx1"/>
                </a:solidFill>
                <a:effectLst>
                  <a:outerShdw blurRad="38100" dist="38100" dir="2700000" algn="tl">
                    <a:srgbClr val="000000">
                      <a:alpha val="43137"/>
                    </a:srgbClr>
                  </a:outerShdw>
                </a:effectLst>
                <a:latin typeface="Barlow Semi Condensed Medium" panose="00000606000000000000" pitchFamily="2" charset="0"/>
                <a:ea typeface="Barlow Semi Condensed" panose="00000506000000000000"/>
                <a:cs typeface="Barlow Semi Condensed" panose="00000506000000000000"/>
                <a:sym typeface="Barlow Semi Condensed" panose="00000506000000000000"/>
              </a:rPr>
              <a:t> Thái </a:t>
            </a:r>
            <a:r>
              <a:rPr lang="en-US" sz="2400" dirty="0" err="1">
                <a:ln w="0"/>
                <a:solidFill>
                  <a:schemeClr val="tx1"/>
                </a:solidFill>
                <a:effectLst>
                  <a:outerShdw blurRad="38100" dist="38100" dir="2700000" algn="tl">
                    <a:srgbClr val="000000">
                      <a:alpha val="43137"/>
                    </a:srgbClr>
                  </a:outerShdw>
                </a:effectLst>
                <a:latin typeface="Barlow Semi Condensed Medium" panose="00000606000000000000" pitchFamily="2" charset="0"/>
                <a:ea typeface="Barlow Semi Condensed" panose="00000506000000000000"/>
                <a:cs typeface="Barlow Semi Condensed" panose="00000506000000000000"/>
                <a:sym typeface="Barlow Semi Condensed" panose="00000506000000000000"/>
              </a:rPr>
              <a:t>Sơn</a:t>
            </a:r>
            <a:endParaRPr lang="en-US" sz="2400" dirty="0">
              <a:ln w="0"/>
              <a:solidFill>
                <a:schemeClr val="tx1"/>
              </a:solidFill>
              <a:effectLst>
                <a:outerShdw blurRad="38100" dist="38100" dir="2700000" algn="tl">
                  <a:srgbClr val="000000">
                    <a:alpha val="43137"/>
                  </a:srgbClr>
                </a:outerShdw>
              </a:effectLst>
              <a:latin typeface="Barlow Semi Condensed Medium" panose="00000606000000000000" pitchFamily="2" charset="0"/>
              <a:ea typeface="Barlow Semi Condensed" panose="00000506000000000000"/>
              <a:cs typeface="Barlow Semi Condensed" panose="00000506000000000000"/>
              <a:sym typeface="Barlow Semi Condensed" panose="00000506000000000000"/>
            </a:endParaRPr>
          </a:p>
        </p:txBody>
      </p:sp>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Agent</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Ubuntu </a:t>
            </a:r>
            <a:endParaRPr lang="en-US" altLang="vi-VN" sz="1800" dirty="0"/>
          </a:p>
        </p:txBody>
      </p:sp>
      <p:pic>
        <p:nvPicPr>
          <p:cNvPr id="4" name="Picture 3">
            <a:extLst>
              <a:ext uri="{FF2B5EF4-FFF2-40B4-BE49-F238E27FC236}">
                <a16:creationId xmlns:a16="http://schemas.microsoft.com/office/drawing/2014/main" id="{5A8D4D10-48F2-207E-4504-3AC7269A89E6}"/>
              </a:ext>
            </a:extLst>
          </p:cNvPr>
          <p:cNvPicPr>
            <a:picLocks noChangeAspect="1"/>
          </p:cNvPicPr>
          <p:nvPr/>
        </p:nvPicPr>
        <p:blipFill>
          <a:blip r:embed="rId3"/>
          <a:stretch>
            <a:fillRect/>
          </a:stretch>
        </p:blipFill>
        <p:spPr>
          <a:xfrm>
            <a:off x="936109" y="1442222"/>
            <a:ext cx="4328219" cy="3131726"/>
          </a:xfrm>
          <a:prstGeom prst="rect">
            <a:avLst/>
          </a:prstGeom>
        </p:spPr>
      </p:pic>
      <p:pic>
        <p:nvPicPr>
          <p:cNvPr id="7" name="Picture 6">
            <a:extLst>
              <a:ext uri="{FF2B5EF4-FFF2-40B4-BE49-F238E27FC236}">
                <a16:creationId xmlns:a16="http://schemas.microsoft.com/office/drawing/2014/main" id="{8FB11162-4D51-AD94-A72F-3CA36F03B130}"/>
              </a:ext>
            </a:extLst>
          </p:cNvPr>
          <p:cNvPicPr>
            <a:picLocks noChangeAspect="1"/>
          </p:cNvPicPr>
          <p:nvPr/>
        </p:nvPicPr>
        <p:blipFill>
          <a:blip r:embed="rId4"/>
          <a:stretch>
            <a:fillRect/>
          </a:stretch>
        </p:blipFill>
        <p:spPr>
          <a:xfrm>
            <a:off x="4371240" y="1315775"/>
            <a:ext cx="3889078" cy="3258173"/>
          </a:xfrm>
          <a:prstGeom prst="rect">
            <a:avLst/>
          </a:prstGeom>
        </p:spPr>
      </p:pic>
    </p:spTree>
    <p:extLst>
      <p:ext uri="{BB962C8B-B14F-4D97-AF65-F5344CB8AC3E}">
        <p14:creationId xmlns:p14="http://schemas.microsoft.com/office/powerpoint/2010/main" val="2742955341"/>
      </p:ext>
    </p:extLst>
  </p:cSld>
  <p:clrMapOvr>
    <a:masterClrMapping/>
  </p:clrMapOvr>
  <p:transition>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Agent</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Windows</a:t>
            </a:r>
            <a:endParaRPr lang="en-US" altLang="vi-VN" sz="1800" dirty="0"/>
          </a:p>
        </p:txBody>
      </p:sp>
      <p:pic>
        <p:nvPicPr>
          <p:cNvPr id="9" name="Picture 8">
            <a:extLst>
              <a:ext uri="{FF2B5EF4-FFF2-40B4-BE49-F238E27FC236}">
                <a16:creationId xmlns:a16="http://schemas.microsoft.com/office/drawing/2014/main" id="{487FACE0-7663-5734-C8F6-AA880EF32765}"/>
              </a:ext>
            </a:extLst>
          </p:cNvPr>
          <p:cNvPicPr>
            <a:picLocks noChangeAspect="1"/>
          </p:cNvPicPr>
          <p:nvPr/>
        </p:nvPicPr>
        <p:blipFill>
          <a:blip r:embed="rId3"/>
          <a:stretch>
            <a:fillRect/>
          </a:stretch>
        </p:blipFill>
        <p:spPr>
          <a:xfrm>
            <a:off x="883335" y="1459508"/>
            <a:ext cx="4356880" cy="3147193"/>
          </a:xfrm>
          <a:prstGeom prst="rect">
            <a:avLst/>
          </a:prstGeom>
        </p:spPr>
      </p:pic>
      <p:pic>
        <p:nvPicPr>
          <p:cNvPr id="11" name="Picture 10">
            <a:extLst>
              <a:ext uri="{FF2B5EF4-FFF2-40B4-BE49-F238E27FC236}">
                <a16:creationId xmlns:a16="http://schemas.microsoft.com/office/drawing/2014/main" id="{07F99C7B-16B0-F7AA-3044-0EF9E8DE5518}"/>
              </a:ext>
            </a:extLst>
          </p:cNvPr>
          <p:cNvPicPr>
            <a:picLocks noChangeAspect="1"/>
          </p:cNvPicPr>
          <p:nvPr/>
        </p:nvPicPr>
        <p:blipFill>
          <a:blip r:embed="rId4"/>
          <a:stretch>
            <a:fillRect/>
          </a:stretch>
        </p:blipFill>
        <p:spPr>
          <a:xfrm>
            <a:off x="4323455" y="910817"/>
            <a:ext cx="3690382" cy="3599261"/>
          </a:xfrm>
          <a:prstGeom prst="rect">
            <a:avLst/>
          </a:prstGeom>
        </p:spPr>
      </p:pic>
    </p:spTree>
    <p:extLst>
      <p:ext uri="{BB962C8B-B14F-4D97-AF65-F5344CB8AC3E}">
        <p14:creationId xmlns:p14="http://schemas.microsoft.com/office/powerpoint/2010/main" val="2315112385"/>
      </p:ext>
    </p:extLst>
  </p:cSld>
  <p:clrMapOvr>
    <a:masterClrMapping/>
  </p:clrMapOvr>
  <p:transition>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en-US" altLang="vi-VN" sz="2400" dirty="0" err="1"/>
              <a:t>Wazuh</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en-US" altLang="vi-VN" sz="1800" dirty="0" err="1"/>
              <a:t>Wazuh</a:t>
            </a:r>
            <a:r>
              <a:rPr lang="vi-VN" altLang="vi-VN" sz="1800" dirty="0"/>
              <a:t> web interface</a:t>
            </a:r>
            <a:endParaRPr lang="en-US" altLang="vi-VN" sz="1800" dirty="0"/>
          </a:p>
        </p:txBody>
      </p:sp>
      <p:pic>
        <p:nvPicPr>
          <p:cNvPr id="4" name="Picture 3">
            <a:extLst>
              <a:ext uri="{FF2B5EF4-FFF2-40B4-BE49-F238E27FC236}">
                <a16:creationId xmlns:a16="http://schemas.microsoft.com/office/drawing/2014/main" id="{97A137C3-5A96-52AD-02D8-6B46441359C9}"/>
              </a:ext>
            </a:extLst>
          </p:cNvPr>
          <p:cNvPicPr>
            <a:picLocks noChangeAspect="1"/>
          </p:cNvPicPr>
          <p:nvPr/>
        </p:nvPicPr>
        <p:blipFill>
          <a:blip r:embed="rId3"/>
          <a:stretch>
            <a:fillRect/>
          </a:stretch>
        </p:blipFill>
        <p:spPr>
          <a:xfrm>
            <a:off x="1194115" y="1527243"/>
            <a:ext cx="6755422" cy="2711332"/>
          </a:xfrm>
          <a:prstGeom prst="rect">
            <a:avLst/>
          </a:prstGeom>
        </p:spPr>
      </p:pic>
    </p:spTree>
    <p:extLst>
      <p:ext uri="{BB962C8B-B14F-4D97-AF65-F5344CB8AC3E}">
        <p14:creationId xmlns:p14="http://schemas.microsoft.com/office/powerpoint/2010/main" val="2641663344"/>
      </p:ext>
    </p:extLst>
  </p:cSld>
  <p:clrMapOvr>
    <a:masterClrMapping/>
  </p:clrMapOvr>
  <p:transition>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Cassandra</a:t>
            </a:r>
            <a:endParaRPr lang="en-US" altLang="vi-VN" sz="1800" dirty="0"/>
          </a:p>
        </p:txBody>
      </p:sp>
      <p:pic>
        <p:nvPicPr>
          <p:cNvPr id="13" name="Picture 12">
            <a:extLst>
              <a:ext uri="{FF2B5EF4-FFF2-40B4-BE49-F238E27FC236}">
                <a16:creationId xmlns:a16="http://schemas.microsoft.com/office/drawing/2014/main" id="{012A9138-434C-A0E1-6721-0404D7C6BBBD}"/>
              </a:ext>
            </a:extLst>
          </p:cNvPr>
          <p:cNvPicPr>
            <a:picLocks noChangeAspect="1"/>
          </p:cNvPicPr>
          <p:nvPr/>
        </p:nvPicPr>
        <p:blipFill>
          <a:blip r:embed="rId3"/>
          <a:stretch>
            <a:fillRect/>
          </a:stretch>
        </p:blipFill>
        <p:spPr>
          <a:xfrm>
            <a:off x="1262460" y="1662794"/>
            <a:ext cx="6619079" cy="2188737"/>
          </a:xfrm>
          <a:prstGeom prst="rect">
            <a:avLst/>
          </a:prstGeom>
        </p:spPr>
      </p:pic>
    </p:spTree>
    <p:extLst>
      <p:ext uri="{BB962C8B-B14F-4D97-AF65-F5344CB8AC3E}">
        <p14:creationId xmlns:p14="http://schemas.microsoft.com/office/powerpoint/2010/main" val="831406997"/>
      </p:ext>
    </p:extLst>
  </p:cSld>
  <p:clrMapOvr>
    <a:masterClrMapping/>
  </p:clrMapOvr>
  <p:transition>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Elasticsearch</a:t>
            </a:r>
            <a:endParaRPr lang="en-US" altLang="vi-VN" sz="1800" dirty="0"/>
          </a:p>
        </p:txBody>
      </p:sp>
      <p:pic>
        <p:nvPicPr>
          <p:cNvPr id="4" name="Picture 3">
            <a:extLst>
              <a:ext uri="{FF2B5EF4-FFF2-40B4-BE49-F238E27FC236}">
                <a16:creationId xmlns:a16="http://schemas.microsoft.com/office/drawing/2014/main" id="{278176F3-9A69-10E1-29C5-D93D275F1334}"/>
              </a:ext>
            </a:extLst>
          </p:cNvPr>
          <p:cNvPicPr>
            <a:picLocks noChangeAspect="1"/>
          </p:cNvPicPr>
          <p:nvPr/>
        </p:nvPicPr>
        <p:blipFill>
          <a:blip r:embed="rId3"/>
          <a:stretch>
            <a:fillRect/>
          </a:stretch>
        </p:blipFill>
        <p:spPr>
          <a:xfrm>
            <a:off x="1074673" y="1718258"/>
            <a:ext cx="6994654" cy="2039575"/>
          </a:xfrm>
          <a:prstGeom prst="rect">
            <a:avLst/>
          </a:prstGeom>
        </p:spPr>
      </p:pic>
    </p:spTree>
    <p:extLst>
      <p:ext uri="{BB962C8B-B14F-4D97-AF65-F5344CB8AC3E}">
        <p14:creationId xmlns:p14="http://schemas.microsoft.com/office/powerpoint/2010/main" val="3828723317"/>
      </p:ext>
    </p:extLst>
  </p:cSld>
  <p:clrMapOvr>
    <a:masterClrMapping/>
  </p:clrMapOvr>
  <p:transition>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TheHive4</a:t>
            </a:r>
            <a:endParaRPr lang="en-US" altLang="vi-VN" sz="1800" dirty="0"/>
          </a:p>
        </p:txBody>
      </p:sp>
      <p:pic>
        <p:nvPicPr>
          <p:cNvPr id="5" name="Picture 4">
            <a:extLst>
              <a:ext uri="{FF2B5EF4-FFF2-40B4-BE49-F238E27FC236}">
                <a16:creationId xmlns:a16="http://schemas.microsoft.com/office/drawing/2014/main" id="{FD2D286F-CCBE-FDB3-9382-2C5065B88F31}"/>
              </a:ext>
            </a:extLst>
          </p:cNvPr>
          <p:cNvPicPr>
            <a:picLocks noChangeAspect="1"/>
          </p:cNvPicPr>
          <p:nvPr/>
        </p:nvPicPr>
        <p:blipFill>
          <a:blip r:embed="rId3"/>
          <a:stretch>
            <a:fillRect/>
          </a:stretch>
        </p:blipFill>
        <p:spPr>
          <a:xfrm>
            <a:off x="1028169" y="1829720"/>
            <a:ext cx="7087661" cy="1928113"/>
          </a:xfrm>
          <a:prstGeom prst="rect">
            <a:avLst/>
          </a:prstGeom>
        </p:spPr>
      </p:pic>
    </p:spTree>
    <p:extLst>
      <p:ext uri="{BB962C8B-B14F-4D97-AF65-F5344CB8AC3E}">
        <p14:creationId xmlns:p14="http://schemas.microsoft.com/office/powerpoint/2010/main" val="1307405692"/>
      </p:ext>
    </p:extLst>
  </p:cSld>
  <p:clrMapOvr>
    <a:masterClrMapping/>
  </p:clrMapOvr>
  <p:transition>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Create Wazuh Organisation</a:t>
            </a:r>
            <a:endParaRPr lang="en-US" altLang="vi-VN" sz="1800" dirty="0"/>
          </a:p>
        </p:txBody>
      </p:sp>
      <p:pic>
        <p:nvPicPr>
          <p:cNvPr id="4" name="Picture 3">
            <a:extLst>
              <a:ext uri="{FF2B5EF4-FFF2-40B4-BE49-F238E27FC236}">
                <a16:creationId xmlns:a16="http://schemas.microsoft.com/office/drawing/2014/main" id="{AD8EB9FF-8471-86F4-8514-C959669C1303}"/>
              </a:ext>
            </a:extLst>
          </p:cNvPr>
          <p:cNvPicPr>
            <a:picLocks noChangeAspect="1"/>
          </p:cNvPicPr>
          <p:nvPr/>
        </p:nvPicPr>
        <p:blipFill>
          <a:blip r:embed="rId3"/>
          <a:stretch>
            <a:fillRect/>
          </a:stretch>
        </p:blipFill>
        <p:spPr>
          <a:xfrm>
            <a:off x="897845" y="1800048"/>
            <a:ext cx="7348309" cy="2120082"/>
          </a:xfrm>
          <a:prstGeom prst="rect">
            <a:avLst/>
          </a:prstGeom>
        </p:spPr>
      </p:pic>
    </p:spTree>
    <p:extLst>
      <p:ext uri="{BB962C8B-B14F-4D97-AF65-F5344CB8AC3E}">
        <p14:creationId xmlns:p14="http://schemas.microsoft.com/office/powerpoint/2010/main" val="1290334156"/>
      </p:ext>
    </p:extLst>
  </p:cSld>
  <p:clrMapOvr>
    <a:masterClrMapping/>
  </p:clrMapOvr>
  <p:transition>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Add user with administrator privileges </a:t>
            </a:r>
            <a:endParaRPr lang="en-US" altLang="vi-VN" sz="1800" dirty="0"/>
          </a:p>
        </p:txBody>
      </p:sp>
      <p:pic>
        <p:nvPicPr>
          <p:cNvPr id="5" name="Picture 4">
            <a:extLst>
              <a:ext uri="{FF2B5EF4-FFF2-40B4-BE49-F238E27FC236}">
                <a16:creationId xmlns:a16="http://schemas.microsoft.com/office/drawing/2014/main" id="{716987A0-53F9-3151-6D31-139DF7BEC73C}"/>
              </a:ext>
            </a:extLst>
          </p:cNvPr>
          <p:cNvPicPr>
            <a:picLocks noChangeAspect="1"/>
          </p:cNvPicPr>
          <p:nvPr/>
        </p:nvPicPr>
        <p:blipFill>
          <a:blip r:embed="rId3"/>
          <a:stretch>
            <a:fillRect/>
          </a:stretch>
        </p:blipFill>
        <p:spPr>
          <a:xfrm>
            <a:off x="1418871" y="1544624"/>
            <a:ext cx="6305910" cy="2923344"/>
          </a:xfrm>
          <a:prstGeom prst="rect">
            <a:avLst/>
          </a:prstGeom>
        </p:spPr>
      </p:pic>
    </p:spTree>
    <p:extLst>
      <p:ext uri="{BB962C8B-B14F-4D97-AF65-F5344CB8AC3E}">
        <p14:creationId xmlns:p14="http://schemas.microsoft.com/office/powerpoint/2010/main" val="1681156344"/>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Add user with “analyst” privileges </a:t>
            </a:r>
            <a:endParaRPr lang="en-US" altLang="vi-VN" sz="1800" dirty="0"/>
          </a:p>
        </p:txBody>
      </p:sp>
      <p:pic>
        <p:nvPicPr>
          <p:cNvPr id="4" name="Picture 3">
            <a:extLst>
              <a:ext uri="{FF2B5EF4-FFF2-40B4-BE49-F238E27FC236}">
                <a16:creationId xmlns:a16="http://schemas.microsoft.com/office/drawing/2014/main" id="{09EFE8A6-2E3C-DB12-AA33-686484F5B6B2}"/>
              </a:ext>
            </a:extLst>
          </p:cNvPr>
          <p:cNvPicPr>
            <a:picLocks noChangeAspect="1"/>
          </p:cNvPicPr>
          <p:nvPr/>
        </p:nvPicPr>
        <p:blipFill>
          <a:blip r:embed="rId3"/>
          <a:stretch>
            <a:fillRect/>
          </a:stretch>
        </p:blipFill>
        <p:spPr>
          <a:xfrm>
            <a:off x="1190227" y="1515083"/>
            <a:ext cx="6763197" cy="2936571"/>
          </a:xfrm>
          <a:prstGeom prst="rect">
            <a:avLst/>
          </a:prstGeom>
        </p:spPr>
      </p:pic>
    </p:spTree>
    <p:extLst>
      <p:ext uri="{BB962C8B-B14F-4D97-AF65-F5344CB8AC3E}">
        <p14:creationId xmlns:p14="http://schemas.microsoft.com/office/powerpoint/2010/main" val="4232104706"/>
      </p:ext>
    </p:extLst>
  </p:cSld>
  <p:clrMapOvr>
    <a:masterClrMapping/>
  </p:clrMapOvr>
  <p:transition>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Generate the API key</a:t>
            </a:r>
            <a:endParaRPr lang="en-US" altLang="vi-VN" sz="1800" dirty="0"/>
          </a:p>
        </p:txBody>
      </p:sp>
      <p:pic>
        <p:nvPicPr>
          <p:cNvPr id="5" name="Picture 4">
            <a:extLst>
              <a:ext uri="{FF2B5EF4-FFF2-40B4-BE49-F238E27FC236}">
                <a16:creationId xmlns:a16="http://schemas.microsoft.com/office/drawing/2014/main" id="{CDFE078B-F664-EFD9-99DA-94B30270FE43}"/>
              </a:ext>
            </a:extLst>
          </p:cNvPr>
          <p:cNvPicPr>
            <a:picLocks noChangeAspect="1"/>
          </p:cNvPicPr>
          <p:nvPr/>
        </p:nvPicPr>
        <p:blipFill>
          <a:blip r:embed="rId3"/>
          <a:stretch>
            <a:fillRect/>
          </a:stretch>
        </p:blipFill>
        <p:spPr>
          <a:xfrm>
            <a:off x="941000" y="2468083"/>
            <a:ext cx="7253484" cy="527419"/>
          </a:xfrm>
          <a:prstGeom prst="rect">
            <a:avLst/>
          </a:prstGeom>
        </p:spPr>
      </p:pic>
    </p:spTree>
    <p:extLst>
      <p:ext uri="{BB962C8B-B14F-4D97-AF65-F5344CB8AC3E}">
        <p14:creationId xmlns:p14="http://schemas.microsoft.com/office/powerpoint/2010/main" val="1383551310"/>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2106" name="Google Shape;2106;p37"/>
          <p:cNvGrpSpPr/>
          <p:nvPr/>
        </p:nvGrpSpPr>
        <p:grpSpPr>
          <a:xfrm>
            <a:off x="641477" y="165053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641477" y="272742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5363337" y="1650682"/>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5363337" y="2729080"/>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063849" y="146544"/>
            <a:ext cx="3016712"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CONTENTS</a:t>
            </a:r>
          </a:p>
        </p:txBody>
      </p:sp>
      <p:sp>
        <p:nvSpPr>
          <p:cNvPr id="2140" name="Google Shape;2140;p37"/>
          <p:cNvSpPr txBox="1">
            <a:spLocks noGrp="1"/>
          </p:cNvSpPr>
          <p:nvPr>
            <p:ph type="subTitle" idx="1"/>
          </p:nvPr>
        </p:nvSpPr>
        <p:spPr>
          <a:xfrm>
            <a:off x="1572260" y="1596602"/>
            <a:ext cx="2262381" cy="74291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accent2">
                    <a:lumMod val="50000"/>
                  </a:schemeClr>
                </a:solidFill>
              </a:rPr>
              <a:t>Incident Response</a:t>
            </a:r>
            <a:r>
              <a:rPr lang="vi-VN" sz="2000" b="1" dirty="0">
                <a:solidFill>
                  <a:schemeClr val="accent2">
                    <a:lumMod val="50000"/>
                  </a:schemeClr>
                </a:solidFill>
              </a:rPr>
              <a:t> Platform</a:t>
            </a:r>
            <a:endParaRPr lang="en-US" sz="2000" b="1" dirty="0">
              <a:solidFill>
                <a:schemeClr val="accent2">
                  <a:lumMod val="50000"/>
                </a:schemeClr>
              </a:solidFill>
            </a:endParaRPr>
          </a:p>
        </p:txBody>
      </p:sp>
      <p:sp>
        <p:nvSpPr>
          <p:cNvPr id="2141" name="Google Shape;2141;p37"/>
          <p:cNvSpPr txBox="1">
            <a:spLocks noGrp="1"/>
          </p:cNvSpPr>
          <p:nvPr>
            <p:ph type="subTitle" idx="3"/>
          </p:nvPr>
        </p:nvSpPr>
        <p:spPr>
          <a:xfrm>
            <a:off x="1572260" y="2814118"/>
            <a:ext cx="4196715" cy="38417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err="1">
                <a:solidFill>
                  <a:schemeClr val="accent2">
                    <a:lumMod val="50000"/>
                  </a:schemeClr>
                </a:solidFill>
              </a:rPr>
              <a:t>TheHive</a:t>
            </a:r>
            <a:endParaRPr lang="en-US" sz="2000" b="1" dirty="0">
              <a:solidFill>
                <a:schemeClr val="accent2">
                  <a:lumMod val="50000"/>
                </a:schemeClr>
              </a:solidFill>
            </a:endParaRPr>
          </a:p>
        </p:txBody>
      </p:sp>
      <p:sp>
        <p:nvSpPr>
          <p:cNvPr id="2143" name="Google Shape;2143;p37"/>
          <p:cNvSpPr txBox="1">
            <a:spLocks noGrp="1"/>
          </p:cNvSpPr>
          <p:nvPr>
            <p:ph type="subTitle" idx="5"/>
          </p:nvPr>
        </p:nvSpPr>
        <p:spPr>
          <a:xfrm>
            <a:off x="6240143" y="1735258"/>
            <a:ext cx="281555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accent2">
                    <a:lumMod val="50000"/>
                  </a:schemeClr>
                </a:solidFill>
              </a:rPr>
              <a:t>Deployment</a:t>
            </a:r>
          </a:p>
        </p:txBody>
      </p:sp>
      <p:sp>
        <p:nvSpPr>
          <p:cNvPr id="2145" name="Google Shape;2145;p37"/>
          <p:cNvSpPr txBox="1">
            <a:spLocks noGrp="1"/>
          </p:cNvSpPr>
          <p:nvPr>
            <p:ph type="subTitle" idx="7"/>
          </p:nvPr>
        </p:nvSpPr>
        <p:spPr>
          <a:xfrm>
            <a:off x="6240143" y="2814293"/>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accent2">
                    <a:lumMod val="50000"/>
                  </a:schemeClr>
                </a:solidFill>
              </a:rPr>
              <a:t>Demo</a:t>
            </a:r>
          </a:p>
        </p:txBody>
      </p:sp>
      <p:sp>
        <p:nvSpPr>
          <p:cNvPr id="2147" name="Google Shape;2147;p37"/>
          <p:cNvSpPr txBox="1">
            <a:spLocks noGrp="1"/>
          </p:cNvSpPr>
          <p:nvPr>
            <p:ph type="title" idx="9"/>
          </p:nvPr>
        </p:nvSpPr>
        <p:spPr>
          <a:xfrm>
            <a:off x="734797" y="179933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p>
        </p:txBody>
      </p:sp>
      <p:sp>
        <p:nvSpPr>
          <p:cNvPr id="2148" name="Google Shape;2148;p37"/>
          <p:cNvSpPr txBox="1">
            <a:spLocks noGrp="1"/>
          </p:cNvSpPr>
          <p:nvPr>
            <p:ph type="title" idx="13"/>
          </p:nvPr>
        </p:nvSpPr>
        <p:spPr>
          <a:xfrm>
            <a:off x="734797" y="2889479"/>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p>
        </p:txBody>
      </p:sp>
      <p:sp>
        <p:nvSpPr>
          <p:cNvPr id="2149" name="Google Shape;2149;p37"/>
          <p:cNvSpPr txBox="1">
            <a:spLocks noGrp="1"/>
          </p:cNvSpPr>
          <p:nvPr>
            <p:ph type="title" idx="14"/>
          </p:nvPr>
        </p:nvSpPr>
        <p:spPr>
          <a:xfrm>
            <a:off x="5456657" y="1802765"/>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p>
        </p:txBody>
      </p:sp>
      <p:sp>
        <p:nvSpPr>
          <p:cNvPr id="2150" name="Google Shape;2150;p37"/>
          <p:cNvSpPr txBox="1">
            <a:spLocks noGrp="1"/>
          </p:cNvSpPr>
          <p:nvPr>
            <p:ph type="title" idx="15"/>
          </p:nvPr>
        </p:nvSpPr>
        <p:spPr>
          <a:xfrm>
            <a:off x="5456657" y="2881757"/>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4</a:t>
            </a:r>
          </a:p>
        </p:txBody>
      </p:sp>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Configure Wazuh manager </a:t>
            </a:r>
            <a:endParaRPr lang="en-US" altLang="vi-VN" sz="1800" dirty="0"/>
          </a:p>
        </p:txBody>
      </p:sp>
      <p:sp>
        <p:nvSpPr>
          <p:cNvPr id="15" name="Google Shape;2178;p39">
            <a:extLst>
              <a:ext uri="{FF2B5EF4-FFF2-40B4-BE49-F238E27FC236}">
                <a16:creationId xmlns:a16="http://schemas.microsoft.com/office/drawing/2014/main" id="{E3FB8E65-AB23-2E29-9892-8D06EB6200A4}"/>
              </a:ext>
            </a:extLst>
          </p:cNvPr>
          <p:cNvSpPr txBox="1">
            <a:spLocks noGrp="1"/>
          </p:cNvSpPr>
          <p:nvPr/>
        </p:nvSpPr>
        <p:spPr>
          <a:xfrm>
            <a:off x="1125220" y="1482493"/>
            <a:ext cx="7135097" cy="304730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285750" indent="-285750" algn="l">
              <a:lnSpc>
                <a:spcPct val="150000"/>
              </a:lnSpc>
              <a:buFont typeface="Wingdings" panose="05000000000000000000" pitchFamily="2" charset="2"/>
              <a:buChar char="q"/>
            </a:pPr>
            <a:r>
              <a:rPr lang="vi-VN" altLang="vi-VN" sz="1800" dirty="0"/>
              <a:t>I</a:t>
            </a:r>
            <a:r>
              <a:rPr lang="en-US" altLang="vi-VN" sz="1800" dirty="0" err="1"/>
              <a:t>nstall</a:t>
            </a:r>
            <a:r>
              <a:rPr lang="en-US" altLang="vi-VN" sz="1800" dirty="0"/>
              <a:t> </a:t>
            </a:r>
            <a:r>
              <a:rPr lang="en-US" altLang="vi-VN" sz="1800" dirty="0" err="1"/>
              <a:t>TheHive</a:t>
            </a:r>
            <a:r>
              <a:rPr lang="en-US" altLang="vi-VN" sz="1800" dirty="0"/>
              <a:t> Python module</a:t>
            </a:r>
            <a:endParaRPr lang="vi-VN" altLang="vi-VN" sz="1800" dirty="0"/>
          </a:p>
          <a:p>
            <a:pPr marL="285750" indent="-285750" algn="l">
              <a:lnSpc>
                <a:spcPct val="150000"/>
              </a:lnSpc>
              <a:buFont typeface="Wingdings" panose="05000000000000000000" pitchFamily="2" charset="2"/>
              <a:buChar char="q"/>
            </a:pPr>
            <a:endParaRPr lang="vi-VN" altLang="vi-VN" sz="1800" dirty="0"/>
          </a:p>
          <a:p>
            <a:pPr marL="285750" lvl="0" indent="-285750" algn="l" rtl="0">
              <a:lnSpc>
                <a:spcPct val="150000"/>
              </a:lnSpc>
              <a:spcBef>
                <a:spcPts val="0"/>
              </a:spcBef>
              <a:spcAft>
                <a:spcPts val="0"/>
              </a:spcAft>
              <a:buFont typeface="Wingdings" panose="05000000000000000000" pitchFamily="2" charset="2"/>
              <a:buChar char="q"/>
            </a:pPr>
            <a:r>
              <a:rPr lang="vi-VN" altLang="vi-VN" sz="1800" dirty="0"/>
              <a:t>C</a:t>
            </a:r>
            <a:r>
              <a:rPr lang="en-US" altLang="vi-VN" sz="1800" dirty="0" err="1"/>
              <a:t>reate</a:t>
            </a:r>
            <a:r>
              <a:rPr lang="en-US" altLang="vi-VN" sz="1800" dirty="0"/>
              <a:t> the custom integration script</a:t>
            </a:r>
            <a:r>
              <a:rPr lang="vi-VN" altLang="vi-VN" sz="1800" dirty="0"/>
              <a:t> in </a:t>
            </a:r>
          </a:p>
          <a:p>
            <a:pPr lvl="0" algn="l" rtl="0">
              <a:lnSpc>
                <a:spcPct val="150000"/>
              </a:lnSpc>
              <a:spcBef>
                <a:spcPts val="0"/>
              </a:spcBef>
              <a:spcAft>
                <a:spcPts val="0"/>
              </a:spcAft>
            </a:pPr>
            <a:r>
              <a:rPr lang="en-US" altLang="vi-VN" sz="1800" dirty="0"/>
              <a:t>/var/ossec/integrations/custom-w2thive.py</a:t>
            </a:r>
            <a:endParaRPr lang="vi-VN" altLang="vi-VN" sz="1800" dirty="0"/>
          </a:p>
          <a:p>
            <a:pPr marL="285750" lvl="0" indent="-285750" algn="l" rtl="0">
              <a:lnSpc>
                <a:spcPct val="150000"/>
              </a:lnSpc>
              <a:spcBef>
                <a:spcPts val="0"/>
              </a:spcBef>
              <a:spcAft>
                <a:spcPts val="0"/>
              </a:spcAft>
              <a:buFont typeface="Wingdings" panose="05000000000000000000" pitchFamily="2" charset="2"/>
              <a:buChar char="q"/>
            </a:pPr>
            <a:endParaRPr lang="vi-VN" altLang="vi-VN" sz="1800" dirty="0"/>
          </a:p>
          <a:p>
            <a:pPr marL="285750" lvl="0" indent="-285750" algn="l" rtl="0">
              <a:lnSpc>
                <a:spcPct val="150000"/>
              </a:lnSpc>
              <a:spcBef>
                <a:spcPts val="0"/>
              </a:spcBef>
              <a:spcAft>
                <a:spcPts val="0"/>
              </a:spcAft>
              <a:buFont typeface="Wingdings" panose="05000000000000000000" pitchFamily="2" charset="2"/>
              <a:buChar char="q"/>
            </a:pPr>
            <a:r>
              <a:rPr lang="vi-VN" altLang="vi-VN" sz="1800" dirty="0"/>
              <a:t>Create a bash script as </a:t>
            </a:r>
          </a:p>
          <a:p>
            <a:pPr lvl="0" algn="l" rtl="0">
              <a:lnSpc>
                <a:spcPct val="150000"/>
              </a:lnSpc>
              <a:spcBef>
                <a:spcPts val="0"/>
              </a:spcBef>
              <a:spcAft>
                <a:spcPts val="0"/>
              </a:spcAft>
            </a:pPr>
            <a:r>
              <a:rPr lang="vi-VN" altLang="vi-VN" sz="1800" dirty="0"/>
              <a:t>/var/ossec/integrations/custom-w2thive</a:t>
            </a:r>
          </a:p>
        </p:txBody>
      </p:sp>
      <p:pic>
        <p:nvPicPr>
          <p:cNvPr id="17" name="Picture 16">
            <a:extLst>
              <a:ext uri="{FF2B5EF4-FFF2-40B4-BE49-F238E27FC236}">
                <a16:creationId xmlns:a16="http://schemas.microsoft.com/office/drawing/2014/main" id="{70549420-576D-B394-8832-65EA161D8F73}"/>
              </a:ext>
            </a:extLst>
          </p:cNvPr>
          <p:cNvPicPr>
            <a:picLocks noChangeAspect="1"/>
          </p:cNvPicPr>
          <p:nvPr/>
        </p:nvPicPr>
        <p:blipFill>
          <a:blip r:embed="rId3"/>
          <a:stretch>
            <a:fillRect/>
          </a:stretch>
        </p:blipFill>
        <p:spPr>
          <a:xfrm>
            <a:off x="4248443" y="1591231"/>
            <a:ext cx="4011874" cy="386546"/>
          </a:xfrm>
          <a:prstGeom prst="rect">
            <a:avLst/>
          </a:prstGeom>
        </p:spPr>
      </p:pic>
      <p:pic>
        <p:nvPicPr>
          <p:cNvPr id="21" name="Picture 20">
            <a:extLst>
              <a:ext uri="{FF2B5EF4-FFF2-40B4-BE49-F238E27FC236}">
                <a16:creationId xmlns:a16="http://schemas.microsoft.com/office/drawing/2014/main" id="{0CFF0C04-DA84-A9A2-6B17-26095FB0CFED}"/>
              </a:ext>
            </a:extLst>
          </p:cNvPr>
          <p:cNvPicPr>
            <a:picLocks noChangeAspect="1"/>
          </p:cNvPicPr>
          <p:nvPr/>
        </p:nvPicPr>
        <p:blipFill>
          <a:blip r:embed="rId4"/>
          <a:stretch>
            <a:fillRect/>
          </a:stretch>
        </p:blipFill>
        <p:spPr>
          <a:xfrm>
            <a:off x="5155733" y="2026189"/>
            <a:ext cx="2863047" cy="2320841"/>
          </a:xfrm>
          <a:prstGeom prst="rect">
            <a:avLst/>
          </a:prstGeom>
        </p:spPr>
      </p:pic>
      <p:pic>
        <p:nvPicPr>
          <p:cNvPr id="26" name="Picture 25">
            <a:extLst>
              <a:ext uri="{FF2B5EF4-FFF2-40B4-BE49-F238E27FC236}">
                <a16:creationId xmlns:a16="http://schemas.microsoft.com/office/drawing/2014/main" id="{BCD90972-CB06-85BD-CB99-4098D7E6ADA8}"/>
              </a:ext>
            </a:extLst>
          </p:cNvPr>
          <p:cNvPicPr>
            <a:picLocks noChangeAspect="1"/>
          </p:cNvPicPr>
          <p:nvPr/>
        </p:nvPicPr>
        <p:blipFill>
          <a:blip r:embed="rId5"/>
          <a:stretch>
            <a:fillRect/>
          </a:stretch>
        </p:blipFill>
        <p:spPr>
          <a:xfrm>
            <a:off x="5155732" y="2010897"/>
            <a:ext cx="2863046" cy="2587897"/>
          </a:xfrm>
          <a:prstGeom prst="rect">
            <a:avLst/>
          </a:prstGeom>
        </p:spPr>
      </p:pic>
    </p:spTree>
    <p:extLst>
      <p:ext uri="{BB962C8B-B14F-4D97-AF65-F5344CB8AC3E}">
        <p14:creationId xmlns:p14="http://schemas.microsoft.com/office/powerpoint/2010/main" val="255498782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Configure Wazuh manager </a:t>
            </a:r>
            <a:endParaRPr lang="en-US" altLang="vi-VN" sz="1800" dirty="0"/>
          </a:p>
        </p:txBody>
      </p:sp>
      <p:pic>
        <p:nvPicPr>
          <p:cNvPr id="9" name="Picture 8">
            <a:extLst>
              <a:ext uri="{FF2B5EF4-FFF2-40B4-BE49-F238E27FC236}">
                <a16:creationId xmlns:a16="http://schemas.microsoft.com/office/drawing/2014/main" id="{76990719-AD61-DDB7-45A9-0A2E469008B0}"/>
              </a:ext>
            </a:extLst>
          </p:cNvPr>
          <p:cNvPicPr>
            <a:picLocks noChangeAspect="1"/>
          </p:cNvPicPr>
          <p:nvPr/>
        </p:nvPicPr>
        <p:blipFill>
          <a:blip r:embed="rId3"/>
          <a:stretch>
            <a:fillRect/>
          </a:stretch>
        </p:blipFill>
        <p:spPr>
          <a:xfrm>
            <a:off x="1399541" y="2448781"/>
            <a:ext cx="4551094" cy="1123955"/>
          </a:xfrm>
          <a:prstGeom prst="rect">
            <a:avLst/>
          </a:prstGeom>
        </p:spPr>
      </p:pic>
      <p:sp>
        <p:nvSpPr>
          <p:cNvPr id="3" name="Google Shape;2178;p39">
            <a:extLst>
              <a:ext uri="{FF2B5EF4-FFF2-40B4-BE49-F238E27FC236}">
                <a16:creationId xmlns:a16="http://schemas.microsoft.com/office/drawing/2014/main" id="{309C2A04-CB3C-7D17-D059-6C8B61C338B0}"/>
              </a:ext>
            </a:extLst>
          </p:cNvPr>
          <p:cNvSpPr txBox="1">
            <a:spLocks noGrp="1"/>
          </p:cNvSpPr>
          <p:nvPr/>
        </p:nvSpPr>
        <p:spPr>
          <a:xfrm>
            <a:off x="1125220" y="1543182"/>
            <a:ext cx="7027008" cy="276671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285750" lvl="0" indent="-285750" algn="l" rtl="0">
              <a:lnSpc>
                <a:spcPct val="150000"/>
              </a:lnSpc>
              <a:spcBef>
                <a:spcPts val="0"/>
              </a:spcBef>
              <a:spcAft>
                <a:spcPts val="0"/>
              </a:spcAft>
              <a:buFont typeface="Wingdings" panose="05000000000000000000" pitchFamily="2" charset="2"/>
              <a:buChar char="q"/>
            </a:pPr>
            <a:r>
              <a:rPr lang="vi-VN" altLang="vi-VN" sz="1800" dirty="0"/>
              <a:t>A</a:t>
            </a:r>
            <a:r>
              <a:rPr lang="en-US" altLang="vi-VN" sz="1800" dirty="0"/>
              <a:t>dd the following lines to the manager configuration file located at /var/</a:t>
            </a:r>
            <a:r>
              <a:rPr lang="en-US" altLang="vi-VN" sz="1800" dirty="0" err="1"/>
              <a:t>ossec</a:t>
            </a:r>
            <a:r>
              <a:rPr lang="en-US" altLang="vi-VN" sz="1800" dirty="0"/>
              <a:t>/</a:t>
            </a:r>
            <a:r>
              <a:rPr lang="en-US" altLang="vi-VN" sz="1800" dirty="0" err="1"/>
              <a:t>etc</a:t>
            </a:r>
            <a:r>
              <a:rPr lang="en-US" altLang="vi-VN" sz="1800" dirty="0"/>
              <a:t>/</a:t>
            </a:r>
            <a:r>
              <a:rPr lang="en-US" altLang="vi-VN" sz="1800" dirty="0" err="1"/>
              <a:t>ossec.conf</a:t>
            </a:r>
            <a:endParaRPr lang="vi-VN" altLang="vi-VN" sz="1800" dirty="0"/>
          </a:p>
          <a:p>
            <a:pPr lvl="0" algn="l" rtl="0">
              <a:lnSpc>
                <a:spcPct val="150000"/>
              </a:lnSpc>
              <a:spcBef>
                <a:spcPts val="0"/>
              </a:spcBef>
              <a:spcAft>
                <a:spcPts val="0"/>
              </a:spcAft>
            </a:pPr>
            <a:endParaRPr lang="vi-VN" altLang="vi-VN" sz="1800" dirty="0"/>
          </a:p>
          <a:p>
            <a:pPr lvl="0" algn="l" rtl="0">
              <a:lnSpc>
                <a:spcPct val="150000"/>
              </a:lnSpc>
              <a:spcBef>
                <a:spcPts val="0"/>
              </a:spcBef>
              <a:spcAft>
                <a:spcPts val="0"/>
              </a:spcAft>
            </a:pPr>
            <a:endParaRPr lang="vi-VN" altLang="vi-VN" sz="1800" dirty="0"/>
          </a:p>
          <a:p>
            <a:pPr lvl="0" algn="l" rtl="0">
              <a:lnSpc>
                <a:spcPct val="150000"/>
              </a:lnSpc>
              <a:spcBef>
                <a:spcPts val="0"/>
              </a:spcBef>
              <a:spcAft>
                <a:spcPts val="0"/>
              </a:spcAft>
            </a:pPr>
            <a:endParaRPr lang="vi-VN" altLang="vi-VN" sz="1800" dirty="0"/>
          </a:p>
          <a:p>
            <a:pPr marL="285750" lvl="0" indent="-285750" algn="l" rtl="0">
              <a:lnSpc>
                <a:spcPct val="150000"/>
              </a:lnSpc>
              <a:spcBef>
                <a:spcPts val="0"/>
              </a:spcBef>
              <a:spcAft>
                <a:spcPts val="0"/>
              </a:spcAft>
              <a:buFont typeface="Wingdings" panose="05000000000000000000" pitchFamily="2" charset="2"/>
              <a:buChar char="q"/>
            </a:pPr>
            <a:r>
              <a:rPr lang="vi-VN" altLang="vi-VN" sz="1800" dirty="0"/>
              <a:t>Restart the wazuh-manager</a:t>
            </a:r>
          </a:p>
        </p:txBody>
      </p:sp>
      <p:pic>
        <p:nvPicPr>
          <p:cNvPr id="5" name="Picture 4">
            <a:extLst>
              <a:ext uri="{FF2B5EF4-FFF2-40B4-BE49-F238E27FC236}">
                <a16:creationId xmlns:a16="http://schemas.microsoft.com/office/drawing/2014/main" id="{2E2B691B-0B48-CB12-D09A-A8DD9BB00DA0}"/>
              </a:ext>
            </a:extLst>
          </p:cNvPr>
          <p:cNvPicPr>
            <a:picLocks noChangeAspect="1"/>
          </p:cNvPicPr>
          <p:nvPr/>
        </p:nvPicPr>
        <p:blipFill>
          <a:blip r:embed="rId4"/>
          <a:stretch>
            <a:fillRect/>
          </a:stretch>
        </p:blipFill>
        <p:spPr>
          <a:xfrm>
            <a:off x="4146355" y="3730250"/>
            <a:ext cx="3478335" cy="318626"/>
          </a:xfrm>
          <a:prstGeom prst="rect">
            <a:avLst/>
          </a:prstGeom>
        </p:spPr>
      </p:pic>
    </p:spTree>
    <p:extLst>
      <p:ext uri="{BB962C8B-B14F-4D97-AF65-F5344CB8AC3E}">
        <p14:creationId xmlns:p14="http://schemas.microsoft.com/office/powerpoint/2010/main" val="2891478747"/>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TheHive4</a:t>
            </a:r>
            <a:endParaRPr lang="en-US" altLang="vi-VN" sz="1800" dirty="0"/>
          </a:p>
        </p:txBody>
      </p:sp>
      <p:pic>
        <p:nvPicPr>
          <p:cNvPr id="4" name="Picture 3">
            <a:extLst>
              <a:ext uri="{FF2B5EF4-FFF2-40B4-BE49-F238E27FC236}">
                <a16:creationId xmlns:a16="http://schemas.microsoft.com/office/drawing/2014/main" id="{8A04C595-BC6C-FE25-8F0D-8D65F4128811}"/>
              </a:ext>
            </a:extLst>
          </p:cNvPr>
          <p:cNvPicPr>
            <a:picLocks noChangeAspect="1"/>
          </p:cNvPicPr>
          <p:nvPr/>
        </p:nvPicPr>
        <p:blipFill>
          <a:blip r:embed="rId3"/>
          <a:stretch>
            <a:fillRect/>
          </a:stretch>
        </p:blipFill>
        <p:spPr>
          <a:xfrm>
            <a:off x="3120090" y="1662794"/>
            <a:ext cx="2903472" cy="2461473"/>
          </a:xfrm>
          <a:prstGeom prst="rect">
            <a:avLst/>
          </a:prstGeom>
        </p:spPr>
      </p:pic>
    </p:spTree>
    <p:extLst>
      <p:ext uri="{BB962C8B-B14F-4D97-AF65-F5344CB8AC3E}">
        <p14:creationId xmlns:p14="http://schemas.microsoft.com/office/powerpoint/2010/main" val="2720217149"/>
      </p:ext>
    </p:extLst>
  </p:cSld>
  <p:clrMapOvr>
    <a:masterClrMapping/>
  </p:clrMapOvr>
  <p:transition>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Installation</a:t>
            </a:r>
          </a:p>
        </p:txBody>
      </p:sp>
      <p:sp>
        <p:nvSpPr>
          <p:cNvPr id="6" name="Google Shape;2178;p39"/>
          <p:cNvSpPr txBox="1">
            <a:spLocks noGrp="1"/>
          </p:cNvSpPr>
          <p:nvPr/>
        </p:nvSpPr>
        <p:spPr>
          <a:xfrm>
            <a:off x="1125220" y="858249"/>
            <a:ext cx="7437704" cy="527419"/>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400" dirty="0"/>
              <a:t>Wazuh + TheHive</a:t>
            </a:r>
            <a:endParaRPr lang="en-US" altLang="vi-VN" sz="2400" dirty="0"/>
          </a:p>
        </p:txBody>
      </p:sp>
      <p:sp>
        <p:nvSpPr>
          <p:cNvPr id="8" name="Google Shape;2178;p39">
            <a:extLst>
              <a:ext uri="{FF2B5EF4-FFF2-40B4-BE49-F238E27FC236}">
                <a16:creationId xmlns:a16="http://schemas.microsoft.com/office/drawing/2014/main" id="{8EBEEE0A-0863-F8E6-6DA5-11892C703E3F}"/>
              </a:ext>
            </a:extLst>
          </p:cNvPr>
          <p:cNvSpPr txBox="1">
            <a:spLocks noGrp="1"/>
          </p:cNvSpPr>
          <p:nvPr/>
        </p:nvSpPr>
        <p:spPr>
          <a:xfrm>
            <a:off x="883335" y="4380150"/>
            <a:ext cx="7376983" cy="57639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rtl="0">
              <a:lnSpc>
                <a:spcPct val="150000"/>
              </a:lnSpc>
              <a:spcBef>
                <a:spcPts val="0"/>
              </a:spcBef>
              <a:spcAft>
                <a:spcPts val="0"/>
              </a:spcAft>
              <a:buFont typeface="Wingdings" panose="05000000000000000000" charset="0"/>
            </a:pPr>
            <a:r>
              <a:rPr lang="vi-VN" altLang="vi-VN" sz="1800" dirty="0"/>
              <a:t>TheHive4</a:t>
            </a:r>
            <a:endParaRPr lang="en-US" altLang="vi-VN" sz="1800" dirty="0"/>
          </a:p>
        </p:txBody>
      </p:sp>
      <p:pic>
        <p:nvPicPr>
          <p:cNvPr id="5" name="Picture 4">
            <a:extLst>
              <a:ext uri="{FF2B5EF4-FFF2-40B4-BE49-F238E27FC236}">
                <a16:creationId xmlns:a16="http://schemas.microsoft.com/office/drawing/2014/main" id="{E8D29CF7-957D-492C-AD09-6EAF26F0A2F9}"/>
              </a:ext>
            </a:extLst>
          </p:cNvPr>
          <p:cNvPicPr>
            <a:picLocks noChangeAspect="1"/>
          </p:cNvPicPr>
          <p:nvPr/>
        </p:nvPicPr>
        <p:blipFill>
          <a:blip r:embed="rId3"/>
          <a:stretch>
            <a:fillRect/>
          </a:stretch>
        </p:blipFill>
        <p:spPr>
          <a:xfrm>
            <a:off x="978591" y="1524014"/>
            <a:ext cx="7186818" cy="2661125"/>
          </a:xfrm>
          <a:prstGeom prst="rect">
            <a:avLst/>
          </a:prstGeom>
        </p:spPr>
      </p:pic>
    </p:spTree>
    <p:extLst>
      <p:ext uri="{BB962C8B-B14F-4D97-AF65-F5344CB8AC3E}">
        <p14:creationId xmlns:p14="http://schemas.microsoft.com/office/powerpoint/2010/main" val="2872912059"/>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199515" y="2376170"/>
            <a:ext cx="6511290" cy="804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Demo</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endParaRPr lang="en-US" alt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624489462"/>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Shellshock Attack</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6" name="Google Shape;2178;p39"/>
          <p:cNvSpPr txBox="1">
            <a:spLocks noGrp="1"/>
          </p:cNvSpPr>
          <p:nvPr/>
        </p:nvSpPr>
        <p:spPr>
          <a:xfrm>
            <a:off x="1125220" y="971550"/>
            <a:ext cx="7067509" cy="257543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200" dirty="0"/>
              <a:t>Link: https://drive.google.com/file/d/1zXfMww9yrJpUeUwZjGm2HDRFv9dIvAqi/view?fbclid=IwAR1cozEeuxohztfX1KXK5L4d2YQwikp8EM6O_qKMz3kNaW8i5gLvhOErloM  </a:t>
            </a:r>
            <a:endParaRPr lang="en-US" altLang="vi-VN" sz="2200" dirty="0"/>
          </a:p>
        </p:txBody>
      </p:sp>
    </p:spTree>
    <p:extLst>
      <p:ext uri="{BB962C8B-B14F-4D97-AF65-F5344CB8AC3E}">
        <p14:creationId xmlns:p14="http://schemas.microsoft.com/office/powerpoint/2010/main" val="994593545"/>
      </p:ext>
    </p:extLst>
  </p:cSld>
  <p:clrMapOvr>
    <a:masterClrMapping/>
  </p:clrMapOvr>
  <p:transition>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19" y="167005"/>
            <a:ext cx="6529193"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Detect Malware – CDB list</a:t>
            </a:r>
          </a:p>
        </p:txBody>
      </p:sp>
      <p:sp>
        <p:nvSpPr>
          <p:cNvPr id="6" name="Google Shape;2178;p39"/>
          <p:cNvSpPr txBox="1">
            <a:spLocks noGrp="1"/>
          </p:cNvSpPr>
          <p:nvPr/>
        </p:nvSpPr>
        <p:spPr>
          <a:xfrm>
            <a:off x="1125220" y="971550"/>
            <a:ext cx="7067509" cy="2575437"/>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0" lvl="0" indent="0" algn="just" rtl="0">
              <a:lnSpc>
                <a:spcPct val="150000"/>
              </a:lnSpc>
              <a:spcBef>
                <a:spcPts val="0"/>
              </a:spcBef>
              <a:spcAft>
                <a:spcPts val="0"/>
              </a:spcAft>
              <a:buFont typeface="Wingdings" panose="05000000000000000000" charset="0"/>
            </a:pPr>
            <a:r>
              <a:rPr lang="vi-VN" altLang="vi-VN" sz="2200" dirty="0"/>
              <a:t>Link: https://drive.google.com/file/d/1d1QjpAr8ysWYmHBEqA6fiv3FQpe8mCfk/view?usp=sharing</a:t>
            </a:r>
            <a:endParaRPr lang="en-US" altLang="vi-VN" sz="2200" dirty="0"/>
          </a:p>
        </p:txBody>
      </p:sp>
    </p:spTree>
    <p:extLst>
      <p:ext uri="{BB962C8B-B14F-4D97-AF65-F5344CB8AC3E}">
        <p14:creationId xmlns:p14="http://schemas.microsoft.com/office/powerpoint/2010/main" val="1945711432"/>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Future work</a:t>
            </a:r>
            <a:endPar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pic>
        <p:nvPicPr>
          <p:cNvPr id="7" name="Picture 6">
            <a:extLst>
              <a:ext uri="{FF2B5EF4-FFF2-40B4-BE49-F238E27FC236}">
                <a16:creationId xmlns:a16="http://schemas.microsoft.com/office/drawing/2014/main" id="{A92F812B-997A-765E-1D38-D953C6A38D7E}"/>
              </a:ext>
            </a:extLst>
          </p:cNvPr>
          <p:cNvPicPr>
            <a:picLocks noChangeAspect="1"/>
          </p:cNvPicPr>
          <p:nvPr/>
        </p:nvPicPr>
        <p:blipFill>
          <a:blip r:embed="rId3"/>
          <a:stretch>
            <a:fillRect/>
          </a:stretch>
        </p:blipFill>
        <p:spPr>
          <a:xfrm>
            <a:off x="6054212" y="230250"/>
            <a:ext cx="2072398" cy="4683000"/>
          </a:xfrm>
          <a:prstGeom prst="rect">
            <a:avLst/>
          </a:prstGeom>
        </p:spPr>
      </p:pic>
      <p:sp>
        <p:nvSpPr>
          <p:cNvPr id="8" name="Google Shape;2178;p39">
            <a:extLst>
              <a:ext uri="{FF2B5EF4-FFF2-40B4-BE49-F238E27FC236}">
                <a16:creationId xmlns:a16="http://schemas.microsoft.com/office/drawing/2014/main" id="{86E74C4D-C8E6-CA4B-E18F-48ED0A251DEF}"/>
              </a:ext>
            </a:extLst>
          </p:cNvPr>
          <p:cNvSpPr txBox="1">
            <a:spLocks noGrp="1"/>
          </p:cNvSpPr>
          <p:nvPr/>
        </p:nvSpPr>
        <p:spPr>
          <a:xfrm>
            <a:off x="1125219" y="971551"/>
            <a:ext cx="4928993" cy="329810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just" rtl="0">
              <a:lnSpc>
                <a:spcPct val="150000"/>
              </a:lnSpc>
              <a:spcBef>
                <a:spcPts val="0"/>
              </a:spcBef>
              <a:spcAft>
                <a:spcPts val="0"/>
              </a:spcAft>
              <a:buFont typeface="Wingdings" panose="05000000000000000000" pitchFamily="2" charset="2"/>
              <a:buChar char="q"/>
            </a:pPr>
            <a:r>
              <a:rPr lang="vi-VN" altLang="vi-VN" sz="2200" dirty="0"/>
              <a:t>Attack WebGoat</a:t>
            </a:r>
          </a:p>
          <a:p>
            <a:pPr marL="342900" lvl="0" indent="-342900" algn="just" rtl="0">
              <a:lnSpc>
                <a:spcPct val="150000"/>
              </a:lnSpc>
              <a:spcBef>
                <a:spcPts val="0"/>
              </a:spcBef>
              <a:spcAft>
                <a:spcPts val="0"/>
              </a:spcAft>
              <a:buFont typeface="Wingdings" panose="05000000000000000000" pitchFamily="2" charset="2"/>
              <a:buChar char="q"/>
            </a:pPr>
            <a:r>
              <a:rPr lang="vi-VN" altLang="vi-VN" sz="2200" dirty="0"/>
              <a:t>Attack from external network</a:t>
            </a:r>
          </a:p>
          <a:p>
            <a:pPr marL="342900" lvl="0" indent="-342900" algn="just" rtl="0">
              <a:lnSpc>
                <a:spcPct val="150000"/>
              </a:lnSpc>
              <a:spcBef>
                <a:spcPts val="0"/>
              </a:spcBef>
              <a:spcAft>
                <a:spcPts val="0"/>
              </a:spcAft>
              <a:buFont typeface="Wingdings" panose="05000000000000000000" pitchFamily="2" charset="2"/>
              <a:buChar char="q"/>
            </a:pPr>
            <a:r>
              <a:rPr lang="vi-VN" altLang="vi-VN" sz="2200" dirty="0"/>
              <a:t>Other (reference:</a:t>
            </a:r>
          </a:p>
          <a:p>
            <a:pPr lvl="0" algn="just" rtl="0">
              <a:lnSpc>
                <a:spcPct val="150000"/>
              </a:lnSpc>
              <a:spcBef>
                <a:spcPts val="0"/>
              </a:spcBef>
              <a:spcAft>
                <a:spcPts val="0"/>
              </a:spcAft>
            </a:pPr>
            <a:r>
              <a:rPr lang="en-US" altLang="vi-VN" sz="2200" dirty="0"/>
              <a:t>https://documentation.wazuh.com/current/user-manual/index.</a:t>
            </a:r>
            <a:r>
              <a:rPr lang="vi-VN" altLang="vi-VN" sz="2200" dirty="0"/>
              <a:t>html)</a:t>
            </a:r>
          </a:p>
          <a:p>
            <a:pPr marL="342900" lvl="0" indent="-342900" algn="just" rtl="0">
              <a:lnSpc>
                <a:spcPct val="150000"/>
              </a:lnSpc>
              <a:spcBef>
                <a:spcPts val="0"/>
              </a:spcBef>
              <a:spcAft>
                <a:spcPts val="0"/>
              </a:spcAft>
              <a:buFont typeface="Wingdings" panose="05000000000000000000" pitchFamily="2" charset="2"/>
              <a:buChar char="q"/>
            </a:pPr>
            <a:r>
              <a:rPr lang="vi-VN" altLang="vi-VN" sz="2200" dirty="0"/>
              <a:t>...</a:t>
            </a:r>
            <a:endParaRPr lang="en-US" altLang="vi-VN" sz="2200" dirty="0"/>
          </a:p>
        </p:txBody>
      </p:sp>
    </p:spTree>
    <p:extLst>
      <p:ext uri="{BB962C8B-B14F-4D97-AF65-F5344CB8AC3E}">
        <p14:creationId xmlns:p14="http://schemas.microsoft.com/office/powerpoint/2010/main" val="856637071"/>
      </p:ext>
    </p:extLst>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7" name="Google Shape;2155;p38"/>
          <p:cNvSpPr txBox="1">
            <a:spLocks noGrp="1"/>
          </p:cNvSpPr>
          <p:nvPr>
            <p:ph type="title"/>
          </p:nvPr>
        </p:nvSpPr>
        <p:spPr>
          <a:xfrm>
            <a:off x="490653" y="1620750"/>
            <a:ext cx="8162693"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Thanks for listening!!</a:t>
            </a:r>
            <a:endParaRPr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448435" y="2383790"/>
            <a:ext cx="6511290" cy="165363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Incident Response</a:t>
            </a:r>
            <a:r>
              <a:rPr lang="vi-VN"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 Platform</a:t>
            </a:r>
            <a:endParaRPr lang="en-US" sz="6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a:t>
            </a: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19" y="167005"/>
            <a:ext cx="7094855"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Incident Response</a:t>
            </a: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 Platform</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9686" y="955404"/>
            <a:ext cx="7376984" cy="1478877"/>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Font typeface="Wingdings" panose="05000000000000000000" pitchFamily="2" charset="2"/>
              <a:buChar char="q"/>
            </a:pPr>
            <a:r>
              <a:rPr lang="vi-VN" sz="2000" b="1" dirty="0"/>
              <a:t>What is incident response</a:t>
            </a:r>
            <a:endParaRPr lang="vi-VN" sz="2000" dirty="0"/>
          </a:p>
          <a:p>
            <a:pPr marL="457200" lvl="1" indent="0" algn="just" rtl="0">
              <a:lnSpc>
                <a:spcPct val="150000"/>
              </a:lnSpc>
              <a:spcBef>
                <a:spcPts val="0"/>
              </a:spcBef>
              <a:spcAft>
                <a:spcPts val="0"/>
              </a:spcAft>
              <a:buFont typeface="Wingdings" panose="05000000000000000000" pitchFamily="2" charset="2"/>
            </a:pPr>
            <a:r>
              <a:rPr lang="vi-VN" sz="2000" dirty="0"/>
              <a:t>Incident response (sometimes called security incident response) refers to an organization’s processes and technologies for detecting and responding to cyberthreats, security breaches or cyberattacks</a:t>
            </a:r>
          </a:p>
          <a:p>
            <a:pPr marL="457200" lvl="1" indent="0" algn="just" rtl="0">
              <a:lnSpc>
                <a:spcPct val="150000"/>
              </a:lnSpc>
              <a:spcBef>
                <a:spcPts val="0"/>
              </a:spcBef>
              <a:spcAft>
                <a:spcPts val="0"/>
              </a:spcAft>
              <a:buFont typeface="Wingdings" panose="05000000000000000000" pitchFamily="2" charset="2"/>
            </a:pPr>
            <a:endParaRPr lang="en-US" altLang="vi-VN" sz="2000" dirty="0"/>
          </a:p>
        </p:txBody>
      </p:sp>
      <p:sp>
        <p:nvSpPr>
          <p:cNvPr id="3" name="Right Arrow 2"/>
          <p:cNvSpPr/>
          <p:nvPr/>
        </p:nvSpPr>
        <p:spPr>
          <a:xfrm>
            <a:off x="889635" y="3118485"/>
            <a:ext cx="468630" cy="264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Box 3"/>
          <p:cNvSpPr txBox="1"/>
          <p:nvPr/>
        </p:nvSpPr>
        <p:spPr>
          <a:xfrm>
            <a:off x="1358265" y="3035300"/>
            <a:ext cx="6861810" cy="1229995"/>
          </a:xfrm>
          <a:prstGeom prst="rect">
            <a:avLst/>
          </a:prstGeom>
          <a:noFill/>
        </p:spPr>
        <p:txBody>
          <a:bodyPr wrap="square" rtlCol="0">
            <a:spAutoFit/>
          </a:bodyPr>
          <a:lstStyle/>
          <a:p>
            <a:pPr marL="0" lvl="1" algn="just"/>
            <a:r>
              <a:rPr lang="vi-VN" sz="2000">
                <a:solidFill>
                  <a:schemeClr val="dk2"/>
                </a:solidFill>
                <a:latin typeface="Barlow Semi Condensed" panose="00000506000000000000"/>
                <a:ea typeface="Barlow Semi Condensed" panose="00000506000000000000"/>
                <a:cs typeface="Barlow Semi Condensed" panose="00000506000000000000"/>
                <a:sym typeface="+mn-ea"/>
              </a:rPr>
              <a:t>Goal: prevent cyberattacks before they happen, and to minimize the cost and business disruption resulting from any cyberattacks that occur</a:t>
            </a:r>
            <a:endParaRPr lang="en-US" altLang="vi-VN"/>
          </a:p>
          <a:p>
            <a:pPr marL="0" algn="just"/>
            <a:endParaRPr lang="en-US"/>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705866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Incident Response</a:t>
            </a: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 Platform</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9686" y="955404"/>
            <a:ext cx="7376984" cy="1478877"/>
          </a:xfrm>
          <a:prstGeom prst="rect">
            <a:avLst/>
          </a:prstGeom>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Font typeface="Wingdings" panose="05000000000000000000" pitchFamily="2" charset="2"/>
              <a:buChar char="q"/>
            </a:pPr>
            <a:r>
              <a:rPr lang="en-US" altLang="vi-VN" sz="2000" dirty="0"/>
              <a:t>If you have an effective incident response plan, you will:</a:t>
            </a:r>
          </a:p>
          <a:p>
            <a:pPr marL="457200" lvl="1" indent="0" algn="just" rtl="0">
              <a:lnSpc>
                <a:spcPct val="150000"/>
              </a:lnSpc>
              <a:spcBef>
                <a:spcPts val="0"/>
              </a:spcBef>
              <a:spcAft>
                <a:spcPts val="0"/>
              </a:spcAft>
              <a:buFont typeface="Wingdings" panose="05000000000000000000" pitchFamily="2" charset="2"/>
            </a:pPr>
            <a:r>
              <a:rPr lang="en-US" altLang="vi-VN" sz="2000" dirty="0"/>
              <a:t>- Detect and contain cyberthreats faster</a:t>
            </a:r>
          </a:p>
          <a:p>
            <a:pPr marL="457200" lvl="1" indent="0" algn="just" rtl="0">
              <a:lnSpc>
                <a:spcPct val="150000"/>
              </a:lnSpc>
              <a:spcBef>
                <a:spcPts val="0"/>
              </a:spcBef>
              <a:spcAft>
                <a:spcPts val="0"/>
              </a:spcAft>
              <a:buFont typeface="Wingdings" panose="05000000000000000000" pitchFamily="2" charset="2"/>
            </a:pPr>
            <a:r>
              <a:rPr lang="en-US" altLang="vi-VN" sz="2000" dirty="0"/>
              <a:t>- Restore affected systems clearly</a:t>
            </a:r>
          </a:p>
          <a:p>
            <a:pPr marL="457200" lvl="1" indent="0" algn="just" rtl="0">
              <a:lnSpc>
                <a:spcPct val="150000"/>
              </a:lnSpc>
              <a:spcBef>
                <a:spcPts val="0"/>
              </a:spcBef>
              <a:spcAft>
                <a:spcPts val="0"/>
              </a:spcAft>
              <a:buFont typeface="Wingdings" panose="05000000000000000000" pitchFamily="2" charset="2"/>
            </a:pPr>
            <a:r>
              <a:rPr lang="en-US" altLang="vi-VN" sz="2000" dirty="0"/>
              <a:t>- Reduce the lost revenue and other costs</a:t>
            </a:r>
          </a:p>
          <a:p>
            <a:pPr marL="457200" lvl="1" indent="0" algn="just" rtl="0">
              <a:lnSpc>
                <a:spcPct val="150000"/>
              </a:lnSpc>
              <a:spcBef>
                <a:spcPts val="0"/>
              </a:spcBef>
              <a:spcAft>
                <a:spcPts val="0"/>
              </a:spcAft>
              <a:buFont typeface="Wingdings" panose="05000000000000000000" pitchFamily="2" charset="2"/>
            </a:pPr>
            <a:endParaRPr lang="vi-VN" sz="2000" dirty="0"/>
          </a:p>
        </p:txBody>
      </p:sp>
      <p:pic>
        <p:nvPicPr>
          <p:cNvPr id="3" name="Picture 2"/>
          <p:cNvPicPr>
            <a:picLocks noChangeAspect="1"/>
          </p:cNvPicPr>
          <p:nvPr/>
        </p:nvPicPr>
        <p:blipFill>
          <a:blip r:embed="rId3"/>
          <a:stretch>
            <a:fillRect/>
          </a:stretch>
        </p:blipFill>
        <p:spPr>
          <a:xfrm>
            <a:off x="954180" y="1008578"/>
            <a:ext cx="7058660" cy="3604895"/>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strVal val="#ppt_w*0.05"/>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anim calcmode="lin" valueType="num">
                                      <p:cBhvr>
                                        <p:cTn id="19" dur="500" fill="hold"/>
                                        <p:tgtEl>
                                          <p:spTgt spid="3"/>
                                        </p:tgtEl>
                                        <p:attrNameLst>
                                          <p:attrName>ppt_x</p:attrName>
                                        </p:attrNameLst>
                                      </p:cBhvr>
                                      <p:tavLst>
                                        <p:tav tm="0">
                                          <p:val>
                                            <p:strVal val="#ppt_x-.2"/>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1199515" y="2376170"/>
            <a:ext cx="6511290" cy="80454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rPr>
              <a:t>TheHive</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a:t>
            </a:r>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What is</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883971" y="895714"/>
            <a:ext cx="7376984" cy="255790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just" rtl="0">
              <a:lnSpc>
                <a:spcPct val="150000"/>
              </a:lnSpc>
              <a:spcBef>
                <a:spcPts val="0"/>
              </a:spcBef>
              <a:spcAft>
                <a:spcPts val="0"/>
              </a:spcAft>
              <a:buFont typeface="Wingdings" panose="05000000000000000000" charset="0"/>
              <a:buChar char="o"/>
            </a:pPr>
            <a:r>
              <a:rPr lang="en-US" altLang="vi-VN" sz="2200" dirty="0" err="1"/>
              <a:t>TheHive</a:t>
            </a:r>
            <a:r>
              <a:rPr lang="en-US" altLang="vi-VN" sz="2200" dirty="0"/>
              <a:t> is a scalable Security Incident Response Platform, tightly integrated with MISP (Malware Information Sharing Platform), designed to make life easier for SOCs, CSIRTs, CERTs and any information security practitioner dealing with security incidents that need to be investigated and acted upon swiftly</a:t>
            </a:r>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 name="Google Shape;2155;p38"/>
          <p:cNvSpPr txBox="1"/>
          <p:nvPr/>
        </p:nvSpPr>
        <p:spPr>
          <a:xfrm>
            <a:off x="1125220" y="167005"/>
            <a:ext cx="5212080" cy="8045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2pPr>
            <a:lvl3pPr marR="0" lvl="2"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3pPr>
            <a:lvl4pPr marR="0" lvl="3"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4pPr>
            <a:lvl5pPr marR="0" lvl="4"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5pPr>
            <a:lvl6pPr marR="0" lvl="5"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6pPr>
            <a:lvl7pPr marR="0" lvl="6"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7pPr>
            <a:lvl8pPr marR="0" lvl="7"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8pPr>
            <a:lvl9pPr marR="0" lvl="8" algn="ctr" rtl="0">
              <a:lnSpc>
                <a:spcPct val="100000"/>
              </a:lnSpc>
              <a:spcBef>
                <a:spcPts val="0"/>
              </a:spcBef>
              <a:spcAft>
                <a:spcPts val="0"/>
              </a:spcAft>
              <a:buClr>
                <a:schemeClr val="dk2"/>
              </a:buClr>
              <a:buSzPts val="2800"/>
              <a:buFont typeface="Fjalla One" panose="02000506040000020004"/>
              <a:buNone/>
              <a:defRPr sz="2800" b="0" i="0" u="none" strike="noStrike" cap="none">
                <a:solidFill>
                  <a:schemeClr val="dk2"/>
                </a:solidFill>
                <a:latin typeface="Fjalla One" panose="02000506040000020004"/>
                <a:ea typeface="Fjalla One" panose="02000506040000020004"/>
                <a:cs typeface="Fjalla One" panose="02000506040000020004"/>
                <a:sym typeface="Fjalla One" panose="02000506040000020004"/>
              </a:defRPr>
            </a:lvl9pPr>
          </a:lstStyle>
          <a:p>
            <a:pPr marL="0" lvl="0" indent="0" algn="l" rtl="0">
              <a:spcBef>
                <a:spcPts val="0"/>
              </a:spcBef>
              <a:spcAft>
                <a:spcPts val="0"/>
              </a:spcAft>
              <a:buNone/>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What </a:t>
            </a:r>
            <a:r>
              <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sym typeface="+mn-ea"/>
              </a:rPr>
              <a:t>for</a:t>
            </a:r>
            <a:endParaRPr lang="vi-VN"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arlow Semi Condensed Medium" panose="00000606000000000000" pitchFamily="2" charset="0"/>
            </a:endParaRPr>
          </a:p>
        </p:txBody>
      </p:sp>
      <p:sp>
        <p:nvSpPr>
          <p:cNvPr id="5" name="Google Shape;2178;p39"/>
          <p:cNvSpPr txBox="1">
            <a:spLocks noGrp="1"/>
          </p:cNvSpPr>
          <p:nvPr>
            <p:ph type="subTitle" idx="1"/>
          </p:nvPr>
        </p:nvSpPr>
        <p:spPr>
          <a:xfrm>
            <a:off x="883336" y="971279"/>
            <a:ext cx="7376984" cy="1478877"/>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Font typeface="Wingdings" panose="05000000000000000000" pitchFamily="2" charset="2"/>
            </a:pPr>
            <a:endParaRPr lang="en-US" altLang="vi-VN" sz="2000"/>
          </a:p>
          <a:p>
            <a:pPr marL="457200" lvl="1" indent="0" algn="just" rtl="0">
              <a:lnSpc>
                <a:spcPct val="150000"/>
              </a:lnSpc>
              <a:spcBef>
                <a:spcPts val="0"/>
              </a:spcBef>
              <a:spcAft>
                <a:spcPts val="0"/>
              </a:spcAft>
              <a:buFont typeface="Wingdings" panose="05000000000000000000" pitchFamily="2" charset="2"/>
            </a:pPr>
            <a:endParaRPr lang="vi-VN" sz="2000"/>
          </a:p>
        </p:txBody>
      </p:sp>
      <p:sp>
        <p:nvSpPr>
          <p:cNvPr id="6" name="Google Shape;2178;p39"/>
          <p:cNvSpPr txBox="1">
            <a:spLocks noGrp="1"/>
          </p:cNvSpPr>
          <p:nvPr/>
        </p:nvSpPr>
        <p:spPr>
          <a:xfrm>
            <a:off x="883971" y="895713"/>
            <a:ext cx="7376984" cy="2946241"/>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marR="0" lvl="1"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marR="0" lvl="2"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marR="0" lvl="3"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marR="0" lvl="4"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marR="0" lvl="5"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marR="0" lvl="6"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marR="0" lvl="7"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marR="0" lvl="8" algn="l" rtl="0">
              <a:lnSpc>
                <a:spcPct val="100000"/>
              </a:lnSpc>
              <a:spcBef>
                <a:spcPts val="0"/>
              </a:spcBef>
              <a:spcAft>
                <a:spcPts val="0"/>
              </a:spcAft>
              <a:buClr>
                <a:srgbClr val="000000"/>
              </a:buClr>
              <a:buFont typeface="Arial" panose="020B0604020202020204"/>
              <a:buNone/>
              <a:defRPr sz="1400" b="0" i="0" u="none" strike="noStrike" cap="none">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pPr marL="342900" lvl="0" indent="-342900" algn="just" rtl="0">
              <a:lnSpc>
                <a:spcPct val="150000"/>
              </a:lnSpc>
              <a:spcBef>
                <a:spcPts val="0"/>
              </a:spcBef>
              <a:spcAft>
                <a:spcPts val="0"/>
              </a:spcAft>
              <a:buFont typeface="Wingdings" panose="05000000000000000000" charset="0"/>
              <a:buChar char="o"/>
            </a:pPr>
            <a:r>
              <a:rPr lang="en-US" altLang="vi-VN" sz="2200" dirty="0"/>
              <a:t>Incident response </a:t>
            </a:r>
            <a:r>
              <a:rPr lang="vi-VN" altLang="vi-VN" sz="2200" dirty="0"/>
              <a:t>collbo</a:t>
            </a:r>
            <a:r>
              <a:rPr lang="en-US" altLang="vi-VN" sz="2200" dirty="0"/>
              <a:t>ration between security analysts</a:t>
            </a:r>
          </a:p>
          <a:p>
            <a:pPr marL="342900" lvl="0" indent="-342900" algn="just" rtl="0">
              <a:lnSpc>
                <a:spcPct val="150000"/>
              </a:lnSpc>
              <a:spcBef>
                <a:spcPts val="0"/>
              </a:spcBef>
              <a:spcAft>
                <a:spcPts val="0"/>
              </a:spcAft>
              <a:buFont typeface="Wingdings" panose="05000000000000000000" charset="0"/>
              <a:buChar char="o"/>
            </a:pPr>
            <a:r>
              <a:rPr lang="en-US" altLang="vi-VN" sz="2200" dirty="0"/>
              <a:t>Easy exchange of incident </a:t>
            </a:r>
            <a:r>
              <a:rPr lang="vi-VN" altLang="vi-VN" sz="2200" dirty="0"/>
              <a:t>infomat</a:t>
            </a:r>
            <a:r>
              <a:rPr lang="en-US" altLang="vi-VN" sz="2200" dirty="0"/>
              <a:t>ion in through live streams</a:t>
            </a:r>
          </a:p>
          <a:p>
            <a:pPr marL="342900" lvl="0" indent="-342900" algn="just" rtl="0">
              <a:lnSpc>
                <a:spcPct val="150000"/>
              </a:lnSpc>
              <a:spcBef>
                <a:spcPts val="0"/>
              </a:spcBef>
              <a:spcAft>
                <a:spcPts val="0"/>
              </a:spcAft>
              <a:buFont typeface="Wingdings" panose="05000000000000000000" charset="0"/>
              <a:buChar char="o"/>
            </a:pPr>
            <a:r>
              <a:rPr lang="en-US" altLang="vi-VN" sz="2200" dirty="0"/>
              <a:t>Case management, task follow-up and observables</a:t>
            </a:r>
          </a:p>
          <a:p>
            <a:pPr marL="342900" lvl="0" indent="-342900" algn="just" rtl="0">
              <a:lnSpc>
                <a:spcPct val="150000"/>
              </a:lnSpc>
              <a:spcBef>
                <a:spcPts val="0"/>
              </a:spcBef>
              <a:spcAft>
                <a:spcPts val="0"/>
              </a:spcAft>
              <a:buFont typeface="Wingdings" panose="05000000000000000000" charset="0"/>
              <a:buChar char="o"/>
            </a:pPr>
            <a:r>
              <a:rPr lang="en-US" altLang="vi-VN" sz="2200" dirty="0"/>
              <a:t>Import cases for events from SIEM and other sources</a:t>
            </a:r>
          </a:p>
          <a:p>
            <a:pPr marL="342900" lvl="0" indent="-342900" algn="just" rtl="0">
              <a:lnSpc>
                <a:spcPct val="150000"/>
              </a:lnSpc>
              <a:spcBef>
                <a:spcPts val="0"/>
              </a:spcBef>
              <a:spcAft>
                <a:spcPts val="0"/>
              </a:spcAft>
              <a:buFont typeface="Wingdings" panose="05000000000000000000" charset="0"/>
              <a:buChar char="o"/>
            </a:pPr>
            <a:r>
              <a:rPr lang="en-US" altLang="vi-VN" sz="2200" dirty="0"/>
              <a:t>Integration with MISP to share events and IOCs </a:t>
            </a:r>
          </a:p>
        </p:txBody>
      </p:sp>
    </p:spTree>
    <p:extLst>
      <p:ext uri="{BB962C8B-B14F-4D97-AF65-F5344CB8AC3E}">
        <p14:creationId xmlns:p14="http://schemas.microsoft.com/office/powerpoint/2010/main" val="4149374193"/>
      </p:ext>
    </p:extLst>
  </p:cSld>
  <p:clrMapOvr>
    <a:masterClrMapping/>
  </p:clrMapOvr>
  <p:transition>
    <p:push dir="u"/>
  </p:transition>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4eab718-b5bc-456f-8520-8e91094c2b39" xsi:nil="true"/>
    <lcf76f155ced4ddcb4097134ff3c332f xmlns="7cfbecb1-dc24-4a5d-85d3-c66cd3163f8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A933FE305FAACD41A2683169FA3159CE" ma:contentTypeVersion="8" ma:contentTypeDescription="Tạo tài liệu mới." ma:contentTypeScope="" ma:versionID="4947fc92e4cda17c13f067bc801e78c4">
  <xsd:schema xmlns:xsd="http://www.w3.org/2001/XMLSchema" xmlns:xs="http://www.w3.org/2001/XMLSchema" xmlns:p="http://schemas.microsoft.com/office/2006/metadata/properties" xmlns:ns2="7cfbecb1-dc24-4a5d-85d3-c66cd3163f8d" xmlns:ns3="84eab718-b5bc-456f-8520-8e91094c2b39" targetNamespace="http://schemas.microsoft.com/office/2006/metadata/properties" ma:root="true" ma:fieldsID="eb633f00985f3358b2c109f0fd96eceb" ns2:_="" ns3:_="">
    <xsd:import namespace="7cfbecb1-dc24-4a5d-85d3-c66cd3163f8d"/>
    <xsd:import namespace="84eab718-b5bc-456f-8520-8e91094c2b3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fbecb1-dc24-4a5d-85d3-c66cd3163f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lcf76f155ced4ddcb4097134ff3c332f" ma:index="14" nillable="true" ma:taxonomy="true" ma:internalName="lcf76f155ced4ddcb4097134ff3c332f" ma:taxonomyFieldName="MediaServiceImageTags" ma:displayName="Thẻ Hình ảnh" ma:readOnly="false" ma:fieldId="{5cf76f15-5ced-4ddc-b409-7134ff3c332f}" ma:taxonomyMulti="true" ma:sspId="094ae118-d9ff-499e-981a-26f90b79674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4eab718-b5bc-456f-8520-8e91094c2b39"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2aa687a-9ded-4c11-bfd7-2acc631d8d12}" ma:internalName="TaxCatchAll" ma:showField="CatchAllData" ma:web="84eab718-b5bc-456f-8520-8e91094c2b3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363B3C-E926-47B2-B8F8-E7243D639858}">
  <ds:schemaRefs>
    <ds:schemaRef ds:uri="http://schemas.microsoft.com/office/2006/metadata/properties"/>
    <ds:schemaRef ds:uri="http://schemas.microsoft.com/office/infopath/2007/PartnerControls"/>
    <ds:schemaRef ds:uri="84eab718-b5bc-456f-8520-8e91094c2b39"/>
    <ds:schemaRef ds:uri="7cfbecb1-dc24-4a5d-85d3-c66cd3163f8d"/>
  </ds:schemaRefs>
</ds:datastoreItem>
</file>

<file path=customXml/itemProps2.xml><?xml version="1.0" encoding="utf-8"?>
<ds:datastoreItem xmlns:ds="http://schemas.openxmlformats.org/officeDocument/2006/customXml" ds:itemID="{1D9E1A34-F319-4B48-AB46-4BD983BD6649}"/>
</file>

<file path=customXml/itemProps3.xml><?xml version="1.0" encoding="utf-8"?>
<ds:datastoreItem xmlns:ds="http://schemas.openxmlformats.org/officeDocument/2006/customXml" ds:itemID="{535AE3E7-4A77-4ECC-A1E2-00056EAAAE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232</TotalTime>
  <Words>686</Words>
  <Application>Microsoft Office PowerPoint</Application>
  <PresentationFormat>On-screen Show (16:9)</PresentationFormat>
  <Paragraphs>167</Paragraphs>
  <Slides>38</Slides>
  <Notes>38</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Technology Consulting by Slidesgo</vt:lpstr>
      <vt:lpstr>Custom Design</vt:lpstr>
      <vt:lpstr>SECURITY INCIDENT RESPONSE PLATFORM (TheHive)</vt:lpstr>
      <vt:lpstr>PowerPoint Presentation</vt:lpstr>
      <vt:lpstr>CONTENTS</vt:lpstr>
      <vt:lpstr>Incident Response Platform</vt:lpstr>
      <vt:lpstr>PowerPoint Presentation</vt:lpstr>
      <vt:lpstr>PowerPoint Presentation</vt:lpstr>
      <vt:lpstr>TheHive</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Efficient IDS Framework for DDoS Attacks in SDN Environment</dc:title>
  <dc:creator/>
  <cp:lastModifiedBy>Phạm Bá Tín</cp:lastModifiedBy>
  <cp:revision>36</cp:revision>
  <dcterms:created xsi:type="dcterms:W3CDTF">2023-04-09T16:14:00Z</dcterms:created>
  <dcterms:modified xsi:type="dcterms:W3CDTF">2023-06-27T05:00:58Z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y fmtid="{D5CDD505-2E9C-101B-9397-08002B2CF9AE}" pid="3" name="ContentTypeId">
    <vt:lpwstr>0x010100A933FE305FAACD41A2683169FA3159CE</vt:lpwstr>
  </property>
  <property fmtid="{D5CDD505-2E9C-101B-9397-08002B2CF9AE}" pid="4" name="MediaServiceImageTags">
    <vt:lpwstr/>
  </property>
</Properties>
</file>